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3" r:id="rId1"/>
    <p:sldMasterId id="2147483756" r:id="rId2"/>
  </p:sldMasterIdLst>
  <p:notesMasterIdLst>
    <p:notesMasterId r:id="rId45"/>
  </p:notesMasterIdLst>
  <p:sldIdLst>
    <p:sldId id="301" r:id="rId3"/>
    <p:sldId id="256" r:id="rId4"/>
    <p:sldId id="257" r:id="rId5"/>
    <p:sldId id="300" r:id="rId6"/>
    <p:sldId id="259" r:id="rId7"/>
    <p:sldId id="296" r:id="rId8"/>
    <p:sldId id="266" r:id="rId9"/>
    <p:sldId id="267" r:id="rId10"/>
    <p:sldId id="268" r:id="rId11"/>
    <p:sldId id="269" r:id="rId12"/>
    <p:sldId id="302" r:id="rId13"/>
    <p:sldId id="291" r:id="rId14"/>
    <p:sldId id="304" r:id="rId15"/>
    <p:sldId id="292" r:id="rId16"/>
    <p:sldId id="293" r:id="rId17"/>
    <p:sldId id="294" r:id="rId18"/>
    <p:sldId id="295" r:id="rId19"/>
    <p:sldId id="273" r:id="rId20"/>
    <p:sldId id="274" r:id="rId21"/>
    <p:sldId id="275" r:id="rId22"/>
    <p:sldId id="310" r:id="rId23"/>
    <p:sldId id="276" r:id="rId24"/>
    <p:sldId id="297" r:id="rId25"/>
    <p:sldId id="277" r:id="rId26"/>
    <p:sldId id="298" r:id="rId27"/>
    <p:sldId id="278" r:id="rId28"/>
    <p:sldId id="279" r:id="rId29"/>
    <p:sldId id="280" r:id="rId30"/>
    <p:sldId id="281" r:id="rId31"/>
    <p:sldId id="309" r:id="rId32"/>
    <p:sldId id="305" r:id="rId33"/>
    <p:sldId id="306" r:id="rId34"/>
    <p:sldId id="284" r:id="rId35"/>
    <p:sldId id="285" r:id="rId36"/>
    <p:sldId id="286" r:id="rId37"/>
    <p:sldId id="287" r:id="rId38"/>
    <p:sldId id="288" r:id="rId39"/>
    <p:sldId id="289" r:id="rId40"/>
    <p:sldId id="303" r:id="rId41"/>
    <p:sldId id="307" r:id="rId42"/>
    <p:sldId id="308" r:id="rId43"/>
    <p:sldId id="290" r:id="rId4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srgbClr val="FF0000"/>
    </p:penClr>
  </p:showPr>
  <p:clrMru>
    <a:srgbClr val="333399"/>
    <a:srgbClr val="FF0000"/>
    <a:srgbClr val="6600FF"/>
    <a:srgbClr val="FFFF66"/>
    <a:srgbClr val="CC99FF"/>
    <a:srgbClr val="993300"/>
    <a:srgbClr val="FF6600"/>
    <a:srgbClr val="FF66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26" autoAdjust="0"/>
    <p:restoredTop sz="94587" autoAdjust="0"/>
  </p:normalViewPr>
  <p:slideViewPr>
    <p:cSldViewPr>
      <p:cViewPr varScale="1">
        <p:scale>
          <a:sx n="63" d="100"/>
          <a:sy n="63" d="100"/>
        </p:scale>
        <p:origin x="-108" y="-3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image" Target="../media/image43.gif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image" Target="../media/image43.gi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1F1781-F571-4777-BF75-9D39B2778A7B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56957D86-55FD-4CD3-A14F-AD12239A906E}">
      <dgm:prSet phldrT="[Текст]" custT="1"/>
      <dgm:spPr>
        <a:solidFill>
          <a:srgbClr val="FF66CC"/>
        </a:solidFill>
      </dgm:spPr>
      <dgm:t>
        <a:bodyPr/>
        <a:lstStyle/>
        <a:p>
          <a:r>
            <a:rPr lang="ru-RU" sz="2000" b="0" dirty="0" smtClean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Спортивные праздники   и соревнования</a:t>
          </a:r>
          <a:endParaRPr lang="ru-RU" sz="2000" b="0" dirty="0">
            <a:solidFill>
              <a:schemeClr val="bg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A49984F6-6EA0-4BB4-9000-B77A8015F69E}" type="parTrans" cxnId="{2C97FAE6-E31D-469D-8EA1-4F3F34603FF5}">
      <dgm:prSet/>
      <dgm:spPr/>
      <dgm:t>
        <a:bodyPr/>
        <a:lstStyle/>
        <a:p>
          <a:endParaRPr lang="ru-RU"/>
        </a:p>
      </dgm:t>
    </dgm:pt>
    <dgm:pt modelId="{CE63657A-B377-4F2B-9AE7-8BA9B4B8B9A0}" type="sibTrans" cxnId="{2C97FAE6-E31D-469D-8EA1-4F3F34603FF5}">
      <dgm:prSet/>
      <dgm:spPr/>
      <dgm:t>
        <a:bodyPr/>
        <a:lstStyle/>
        <a:p>
          <a:endParaRPr lang="ru-RU"/>
        </a:p>
      </dgm:t>
    </dgm:pt>
    <dgm:pt modelId="{2BA8B7EE-A4BE-4302-8177-DB0A7D626D92}">
      <dgm:prSet phldrT="[Текст]" custT="1"/>
      <dgm:spPr/>
      <dgm:t>
        <a:bodyPr/>
        <a:lstStyle/>
        <a:p>
          <a:r>
            <a:rPr lang="ru-RU" sz="2400" dirty="0" smtClean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Спортивные секции</a:t>
          </a:r>
          <a:endParaRPr lang="ru-RU" sz="2400" dirty="0">
            <a:solidFill>
              <a:schemeClr val="bg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369DDD9D-2AC1-4D3A-8AA8-FA30C2F75E6F}" type="parTrans" cxnId="{FD44A4DB-830C-435E-9B71-B68DEC63AAB6}">
      <dgm:prSet/>
      <dgm:spPr/>
      <dgm:t>
        <a:bodyPr/>
        <a:lstStyle/>
        <a:p>
          <a:endParaRPr lang="ru-RU"/>
        </a:p>
      </dgm:t>
    </dgm:pt>
    <dgm:pt modelId="{4556D412-E225-4440-91D5-94C340B3C20D}" type="sibTrans" cxnId="{FD44A4DB-830C-435E-9B71-B68DEC63AAB6}">
      <dgm:prSet/>
      <dgm:spPr/>
      <dgm:t>
        <a:bodyPr/>
        <a:lstStyle/>
        <a:p>
          <a:endParaRPr lang="ru-RU"/>
        </a:p>
      </dgm:t>
    </dgm:pt>
    <dgm:pt modelId="{801E594D-AC48-452F-B293-E02196655235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2000" b="0" dirty="0" smtClean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Беседы (акции) о здоровом образе жизни</a:t>
          </a:r>
          <a:endParaRPr lang="ru-RU" sz="2000" b="0" dirty="0">
            <a:solidFill>
              <a:schemeClr val="bg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F3DE9781-4F2D-4E65-BEA2-39EDAA52934C}" type="parTrans" cxnId="{491CB23C-1B2B-4CE4-A22B-50426DED04E7}">
      <dgm:prSet/>
      <dgm:spPr/>
      <dgm:t>
        <a:bodyPr/>
        <a:lstStyle/>
        <a:p>
          <a:endParaRPr lang="ru-RU"/>
        </a:p>
      </dgm:t>
    </dgm:pt>
    <dgm:pt modelId="{670B3284-4ACA-4BED-91B7-C78185AB4355}" type="sibTrans" cxnId="{491CB23C-1B2B-4CE4-A22B-50426DED04E7}">
      <dgm:prSet/>
      <dgm:spPr/>
      <dgm:t>
        <a:bodyPr/>
        <a:lstStyle/>
        <a:p>
          <a:endParaRPr lang="ru-RU"/>
        </a:p>
      </dgm:t>
    </dgm:pt>
    <dgm:pt modelId="{216F2724-6F8A-4E58-9DAA-088FBA455F35}" type="pres">
      <dgm:prSet presAssocID="{3F1F1781-F571-4777-BF75-9D39B2778A7B}" presName="compositeShape" presStyleCnt="0">
        <dgm:presLayoutVars>
          <dgm:chMax val="7"/>
          <dgm:dir/>
          <dgm:resizeHandles val="exact"/>
        </dgm:presLayoutVars>
      </dgm:prSet>
      <dgm:spPr/>
    </dgm:pt>
    <dgm:pt modelId="{EF697980-F897-4FA9-B940-A50608D299C3}" type="pres">
      <dgm:prSet presAssocID="{3F1F1781-F571-4777-BF75-9D39B2778A7B}" presName="wedge1" presStyleLbl="node1" presStyleIdx="0" presStyleCnt="3" custScaleX="95805" custScaleY="93668"/>
      <dgm:spPr/>
      <dgm:t>
        <a:bodyPr/>
        <a:lstStyle/>
        <a:p>
          <a:endParaRPr lang="ru-RU"/>
        </a:p>
      </dgm:t>
    </dgm:pt>
    <dgm:pt modelId="{0CAF45FD-5F04-4D58-9D02-5133AA6BE2E7}" type="pres">
      <dgm:prSet presAssocID="{3F1F1781-F571-4777-BF75-9D39B2778A7B}" presName="dummy1a" presStyleCnt="0"/>
      <dgm:spPr/>
    </dgm:pt>
    <dgm:pt modelId="{26F41C2B-FBAC-40CB-9096-66EE04F75621}" type="pres">
      <dgm:prSet presAssocID="{3F1F1781-F571-4777-BF75-9D39B2778A7B}" presName="dummy1b" presStyleCnt="0"/>
      <dgm:spPr/>
    </dgm:pt>
    <dgm:pt modelId="{1317ABA1-AC18-4193-98F1-2301FAE88116}" type="pres">
      <dgm:prSet presAssocID="{3F1F1781-F571-4777-BF75-9D39B2778A7B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6CBCD6-F10A-4BB7-9227-B8E5591984E8}" type="pres">
      <dgm:prSet presAssocID="{3F1F1781-F571-4777-BF75-9D39B2778A7B}" presName="wedge2" presStyleLbl="node1" presStyleIdx="1" presStyleCnt="3"/>
      <dgm:spPr/>
      <dgm:t>
        <a:bodyPr/>
        <a:lstStyle/>
        <a:p>
          <a:endParaRPr lang="ru-RU"/>
        </a:p>
      </dgm:t>
    </dgm:pt>
    <dgm:pt modelId="{4F905B7F-2311-4B74-BFA9-1DAFBD9060A7}" type="pres">
      <dgm:prSet presAssocID="{3F1F1781-F571-4777-BF75-9D39B2778A7B}" presName="dummy2a" presStyleCnt="0"/>
      <dgm:spPr/>
    </dgm:pt>
    <dgm:pt modelId="{1FE911D9-C999-4A17-A511-7297A2F2817C}" type="pres">
      <dgm:prSet presAssocID="{3F1F1781-F571-4777-BF75-9D39B2778A7B}" presName="dummy2b" presStyleCnt="0"/>
      <dgm:spPr/>
    </dgm:pt>
    <dgm:pt modelId="{1BFB838B-A381-4F15-B316-FDACD2E6A8CE}" type="pres">
      <dgm:prSet presAssocID="{3F1F1781-F571-4777-BF75-9D39B2778A7B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57ECA2-4B43-4986-825E-E8870D4BB0D2}" type="pres">
      <dgm:prSet presAssocID="{3F1F1781-F571-4777-BF75-9D39B2778A7B}" presName="wedge3" presStyleLbl="node1" presStyleIdx="2" presStyleCnt="3" custScaleX="98564"/>
      <dgm:spPr/>
      <dgm:t>
        <a:bodyPr/>
        <a:lstStyle/>
        <a:p>
          <a:endParaRPr lang="ru-RU"/>
        </a:p>
      </dgm:t>
    </dgm:pt>
    <dgm:pt modelId="{96120BDE-1851-41AA-92F5-542EE2FA64DC}" type="pres">
      <dgm:prSet presAssocID="{3F1F1781-F571-4777-BF75-9D39B2778A7B}" presName="dummy3a" presStyleCnt="0"/>
      <dgm:spPr/>
    </dgm:pt>
    <dgm:pt modelId="{2223ED0A-E452-4ACA-86BE-5002DF11459A}" type="pres">
      <dgm:prSet presAssocID="{3F1F1781-F571-4777-BF75-9D39B2778A7B}" presName="dummy3b" presStyleCnt="0"/>
      <dgm:spPr/>
    </dgm:pt>
    <dgm:pt modelId="{A2CF264D-4941-4F11-894B-F5D4C9AD47F9}" type="pres">
      <dgm:prSet presAssocID="{3F1F1781-F571-4777-BF75-9D39B2778A7B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6EF590-7C4E-4F6B-AFC5-B2D8C08FEE29}" type="pres">
      <dgm:prSet presAssocID="{CE63657A-B377-4F2B-9AE7-8BA9B4B8B9A0}" presName="arrowWedge1" presStyleLbl="fgSibTrans2D1" presStyleIdx="0" presStyleCnt="3"/>
      <dgm:spPr/>
    </dgm:pt>
    <dgm:pt modelId="{C4345494-1A68-480E-9655-E56794825E31}" type="pres">
      <dgm:prSet presAssocID="{4556D412-E225-4440-91D5-94C340B3C20D}" presName="arrowWedge2" presStyleLbl="fgSibTrans2D1" presStyleIdx="1" presStyleCnt="3"/>
      <dgm:spPr/>
    </dgm:pt>
    <dgm:pt modelId="{421FE01A-F7B5-48BB-9840-250119D071C5}" type="pres">
      <dgm:prSet presAssocID="{670B3284-4ACA-4BED-91B7-C78185AB4355}" presName="arrowWedge3" presStyleLbl="fgSibTrans2D1" presStyleIdx="2" presStyleCnt="3"/>
      <dgm:spPr/>
    </dgm:pt>
  </dgm:ptLst>
  <dgm:cxnLst>
    <dgm:cxn modelId="{2CF8AF3B-2B0B-4901-AE7E-145519DBD95B}" type="presOf" srcId="{2BA8B7EE-A4BE-4302-8177-DB0A7D626D92}" destId="{1BFB838B-A381-4F15-B316-FDACD2E6A8CE}" srcOrd="1" destOrd="0" presId="urn:microsoft.com/office/officeart/2005/8/layout/cycle8"/>
    <dgm:cxn modelId="{04E684D5-032B-4EDE-B1E2-745DD13897B6}" type="presOf" srcId="{2BA8B7EE-A4BE-4302-8177-DB0A7D626D92}" destId="{C86CBCD6-F10A-4BB7-9227-B8E5591984E8}" srcOrd="0" destOrd="0" presId="urn:microsoft.com/office/officeart/2005/8/layout/cycle8"/>
    <dgm:cxn modelId="{5D24F2F1-51D9-4F30-B258-671E1F105278}" type="presOf" srcId="{801E594D-AC48-452F-B293-E02196655235}" destId="{A2CF264D-4941-4F11-894B-F5D4C9AD47F9}" srcOrd="1" destOrd="0" presId="urn:microsoft.com/office/officeart/2005/8/layout/cycle8"/>
    <dgm:cxn modelId="{6A56665A-C22D-4D09-895B-41C88C910258}" type="presOf" srcId="{56957D86-55FD-4CD3-A14F-AD12239A906E}" destId="{1317ABA1-AC18-4193-98F1-2301FAE88116}" srcOrd="1" destOrd="0" presId="urn:microsoft.com/office/officeart/2005/8/layout/cycle8"/>
    <dgm:cxn modelId="{37B799D3-0AE9-4300-B131-A358B9170743}" type="presOf" srcId="{56957D86-55FD-4CD3-A14F-AD12239A906E}" destId="{EF697980-F897-4FA9-B940-A50608D299C3}" srcOrd="0" destOrd="0" presId="urn:microsoft.com/office/officeart/2005/8/layout/cycle8"/>
    <dgm:cxn modelId="{2C97FAE6-E31D-469D-8EA1-4F3F34603FF5}" srcId="{3F1F1781-F571-4777-BF75-9D39B2778A7B}" destId="{56957D86-55FD-4CD3-A14F-AD12239A906E}" srcOrd="0" destOrd="0" parTransId="{A49984F6-6EA0-4BB4-9000-B77A8015F69E}" sibTransId="{CE63657A-B377-4F2B-9AE7-8BA9B4B8B9A0}"/>
    <dgm:cxn modelId="{F752EA87-EE76-4D82-B43C-58C95B112826}" type="presOf" srcId="{3F1F1781-F571-4777-BF75-9D39B2778A7B}" destId="{216F2724-6F8A-4E58-9DAA-088FBA455F35}" srcOrd="0" destOrd="0" presId="urn:microsoft.com/office/officeart/2005/8/layout/cycle8"/>
    <dgm:cxn modelId="{491CB23C-1B2B-4CE4-A22B-50426DED04E7}" srcId="{3F1F1781-F571-4777-BF75-9D39B2778A7B}" destId="{801E594D-AC48-452F-B293-E02196655235}" srcOrd="2" destOrd="0" parTransId="{F3DE9781-4F2D-4E65-BEA2-39EDAA52934C}" sibTransId="{670B3284-4ACA-4BED-91B7-C78185AB4355}"/>
    <dgm:cxn modelId="{FD44A4DB-830C-435E-9B71-B68DEC63AAB6}" srcId="{3F1F1781-F571-4777-BF75-9D39B2778A7B}" destId="{2BA8B7EE-A4BE-4302-8177-DB0A7D626D92}" srcOrd="1" destOrd="0" parTransId="{369DDD9D-2AC1-4D3A-8AA8-FA30C2F75E6F}" sibTransId="{4556D412-E225-4440-91D5-94C340B3C20D}"/>
    <dgm:cxn modelId="{18D876F0-D4D6-4D77-B973-4DE75713D3B7}" type="presOf" srcId="{801E594D-AC48-452F-B293-E02196655235}" destId="{3C57ECA2-4B43-4986-825E-E8870D4BB0D2}" srcOrd="0" destOrd="0" presId="urn:microsoft.com/office/officeart/2005/8/layout/cycle8"/>
    <dgm:cxn modelId="{51E525ED-8BC3-4060-BFB8-589A55197788}" type="presParOf" srcId="{216F2724-6F8A-4E58-9DAA-088FBA455F35}" destId="{EF697980-F897-4FA9-B940-A50608D299C3}" srcOrd="0" destOrd="0" presId="urn:microsoft.com/office/officeart/2005/8/layout/cycle8"/>
    <dgm:cxn modelId="{B7AA5C2B-D048-492E-ABCF-E6D7833CEC2F}" type="presParOf" srcId="{216F2724-6F8A-4E58-9DAA-088FBA455F35}" destId="{0CAF45FD-5F04-4D58-9D02-5133AA6BE2E7}" srcOrd="1" destOrd="0" presId="urn:microsoft.com/office/officeart/2005/8/layout/cycle8"/>
    <dgm:cxn modelId="{F6E069C2-B7F8-4C93-9BC2-84FA9175C563}" type="presParOf" srcId="{216F2724-6F8A-4E58-9DAA-088FBA455F35}" destId="{26F41C2B-FBAC-40CB-9096-66EE04F75621}" srcOrd="2" destOrd="0" presId="urn:microsoft.com/office/officeart/2005/8/layout/cycle8"/>
    <dgm:cxn modelId="{02D53040-C866-4205-B33D-C3B20CDEBDD7}" type="presParOf" srcId="{216F2724-6F8A-4E58-9DAA-088FBA455F35}" destId="{1317ABA1-AC18-4193-98F1-2301FAE88116}" srcOrd="3" destOrd="0" presId="urn:microsoft.com/office/officeart/2005/8/layout/cycle8"/>
    <dgm:cxn modelId="{793D2485-05CF-4A1D-B3E4-762B1118CB5D}" type="presParOf" srcId="{216F2724-6F8A-4E58-9DAA-088FBA455F35}" destId="{C86CBCD6-F10A-4BB7-9227-B8E5591984E8}" srcOrd="4" destOrd="0" presId="urn:microsoft.com/office/officeart/2005/8/layout/cycle8"/>
    <dgm:cxn modelId="{1269EA74-0A46-4E11-BFD6-7C2316AF2A41}" type="presParOf" srcId="{216F2724-6F8A-4E58-9DAA-088FBA455F35}" destId="{4F905B7F-2311-4B74-BFA9-1DAFBD9060A7}" srcOrd="5" destOrd="0" presId="urn:microsoft.com/office/officeart/2005/8/layout/cycle8"/>
    <dgm:cxn modelId="{5EC4CED4-8825-4005-B323-0A95EB3F8B52}" type="presParOf" srcId="{216F2724-6F8A-4E58-9DAA-088FBA455F35}" destId="{1FE911D9-C999-4A17-A511-7297A2F2817C}" srcOrd="6" destOrd="0" presId="urn:microsoft.com/office/officeart/2005/8/layout/cycle8"/>
    <dgm:cxn modelId="{EDD70687-1169-4659-9FDE-42183642D642}" type="presParOf" srcId="{216F2724-6F8A-4E58-9DAA-088FBA455F35}" destId="{1BFB838B-A381-4F15-B316-FDACD2E6A8CE}" srcOrd="7" destOrd="0" presId="urn:microsoft.com/office/officeart/2005/8/layout/cycle8"/>
    <dgm:cxn modelId="{AADA930F-23D4-4B96-9AAC-6D0301154F15}" type="presParOf" srcId="{216F2724-6F8A-4E58-9DAA-088FBA455F35}" destId="{3C57ECA2-4B43-4986-825E-E8870D4BB0D2}" srcOrd="8" destOrd="0" presId="urn:microsoft.com/office/officeart/2005/8/layout/cycle8"/>
    <dgm:cxn modelId="{F6097A52-B905-4BCC-94B9-7F403308527B}" type="presParOf" srcId="{216F2724-6F8A-4E58-9DAA-088FBA455F35}" destId="{96120BDE-1851-41AA-92F5-542EE2FA64DC}" srcOrd="9" destOrd="0" presId="urn:microsoft.com/office/officeart/2005/8/layout/cycle8"/>
    <dgm:cxn modelId="{00B93CC9-0B59-410E-B298-5FE1CE96DEB3}" type="presParOf" srcId="{216F2724-6F8A-4E58-9DAA-088FBA455F35}" destId="{2223ED0A-E452-4ACA-86BE-5002DF11459A}" srcOrd="10" destOrd="0" presId="urn:microsoft.com/office/officeart/2005/8/layout/cycle8"/>
    <dgm:cxn modelId="{C38C35AF-76E7-4495-9BFE-3B3646A68D88}" type="presParOf" srcId="{216F2724-6F8A-4E58-9DAA-088FBA455F35}" destId="{A2CF264D-4941-4F11-894B-F5D4C9AD47F9}" srcOrd="11" destOrd="0" presId="urn:microsoft.com/office/officeart/2005/8/layout/cycle8"/>
    <dgm:cxn modelId="{B2AC0926-657B-4163-9252-4F6044A2AEC6}" type="presParOf" srcId="{216F2724-6F8A-4E58-9DAA-088FBA455F35}" destId="{136EF590-7C4E-4F6B-AFC5-B2D8C08FEE29}" srcOrd="12" destOrd="0" presId="urn:microsoft.com/office/officeart/2005/8/layout/cycle8"/>
    <dgm:cxn modelId="{5F3D3384-8914-4B3A-8A2D-D8180D3A710D}" type="presParOf" srcId="{216F2724-6F8A-4E58-9DAA-088FBA455F35}" destId="{C4345494-1A68-480E-9655-E56794825E31}" srcOrd="13" destOrd="0" presId="urn:microsoft.com/office/officeart/2005/8/layout/cycle8"/>
    <dgm:cxn modelId="{ED6FD7DC-715D-4250-B57C-F39B61D0310A}" type="presParOf" srcId="{216F2724-6F8A-4E58-9DAA-088FBA455F35}" destId="{421FE01A-F7B5-48BB-9840-250119D071C5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F9968E-15B6-45DE-B38C-A975554EDE35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3B00314-E32B-4CC2-8AF1-E6ECB608474C}">
      <dgm:prSet phldrT="[Текст]" custT="1"/>
      <dgm:spPr>
        <a:solidFill>
          <a:srgbClr val="92D050"/>
        </a:solidFill>
      </dgm:spPr>
      <dgm:t>
        <a:bodyPr/>
        <a:lstStyle/>
        <a:p>
          <a:endParaRPr lang="ru-RU" sz="2000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Физический план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03AAC1B-47CD-419F-8AD3-5960A8BE48F2}" type="parTrans" cxnId="{C308E67C-3DE8-478C-B467-8E093F6AD67E}">
      <dgm:prSet/>
      <dgm:spPr/>
      <dgm:t>
        <a:bodyPr/>
        <a:lstStyle/>
        <a:p>
          <a:endParaRPr lang="ru-RU"/>
        </a:p>
      </dgm:t>
    </dgm:pt>
    <dgm:pt modelId="{320DEF87-1EF6-43F8-BC0A-9A055CC4F777}" type="sibTrans" cxnId="{C308E67C-3DE8-478C-B467-8E093F6AD67E}">
      <dgm:prSet/>
      <dgm:spPr/>
      <dgm:t>
        <a:bodyPr/>
        <a:lstStyle/>
        <a:p>
          <a:endParaRPr lang="ru-RU"/>
        </a:p>
      </dgm:t>
    </dgm:pt>
    <dgm:pt modelId="{72716CD9-EE42-49FF-91E5-45E255192363}">
      <dgm:prSet phldrT="[Текст]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ru-RU" dirty="0" smtClean="0"/>
            <a:t>Умеет преодолевать усталость, его здоровье позволяет ему действовать в оптимальном режиме</a:t>
          </a:r>
          <a:endParaRPr lang="ru-RU" dirty="0"/>
        </a:p>
      </dgm:t>
    </dgm:pt>
    <dgm:pt modelId="{89AC52C1-13BE-48D7-8374-44540F0B8F2E}" type="parTrans" cxnId="{06E3D2FA-2706-4251-8B49-5459D783B897}">
      <dgm:prSet/>
      <dgm:spPr/>
      <dgm:t>
        <a:bodyPr/>
        <a:lstStyle/>
        <a:p>
          <a:endParaRPr lang="ru-RU"/>
        </a:p>
      </dgm:t>
    </dgm:pt>
    <dgm:pt modelId="{A1F5DA3E-CACC-43A2-8F8E-7BA2C989DF6C}" type="sibTrans" cxnId="{06E3D2FA-2706-4251-8B49-5459D783B897}">
      <dgm:prSet/>
      <dgm:spPr/>
      <dgm:t>
        <a:bodyPr/>
        <a:lstStyle/>
        <a:p>
          <a:endParaRPr lang="ru-RU"/>
        </a:p>
      </dgm:t>
    </dgm:pt>
    <dgm:pt modelId="{50A67F30-0B33-40D6-B5A4-17D749D5FA2F}">
      <dgm:prSet phldrT="[Текст]" custT="1"/>
      <dgm:spPr>
        <a:solidFill>
          <a:srgbClr val="FF0000"/>
        </a:solidFill>
      </dgm:spPr>
      <dgm:t>
        <a:bodyPr/>
        <a:lstStyle/>
        <a:p>
          <a:endParaRPr lang="ru-RU" sz="2000" b="1" dirty="0" smtClean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ru-RU" sz="2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Интеллект</a:t>
          </a:r>
          <a:endParaRPr lang="ru-RU" sz="20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E71E4BD-169C-482B-82FE-D8D72A3A551C}" type="parTrans" cxnId="{E487A646-E088-4D2D-8920-3C630DBD205E}">
      <dgm:prSet/>
      <dgm:spPr/>
      <dgm:t>
        <a:bodyPr/>
        <a:lstStyle/>
        <a:p>
          <a:endParaRPr lang="ru-RU"/>
        </a:p>
      </dgm:t>
    </dgm:pt>
    <dgm:pt modelId="{BA07C49F-A4F4-4855-B613-5BFBB118616D}" type="sibTrans" cxnId="{E487A646-E088-4D2D-8920-3C630DBD205E}">
      <dgm:prSet/>
      <dgm:spPr/>
      <dgm:t>
        <a:bodyPr/>
        <a:lstStyle/>
        <a:p>
          <a:endParaRPr lang="ru-RU"/>
        </a:p>
      </dgm:t>
    </dgm:pt>
    <dgm:pt modelId="{F51F7D61-4775-4D32-A85E-4CE135F77474}">
      <dgm:prSet phldrT="[Текст]"/>
      <dgm:spPr/>
      <dgm:t>
        <a:bodyPr/>
        <a:lstStyle/>
        <a:p>
          <a:r>
            <a:rPr lang="ru-RU" dirty="0" smtClean="0"/>
            <a:t>Проявляет хорошие умственные способности, любознательность, воображение</a:t>
          </a:r>
          <a:endParaRPr lang="ru-RU" dirty="0"/>
        </a:p>
      </dgm:t>
    </dgm:pt>
    <dgm:pt modelId="{2727EE10-A391-4878-B23D-8108FAD6E797}" type="parTrans" cxnId="{604534FC-E379-4F16-9584-92AD15C2FE5B}">
      <dgm:prSet/>
      <dgm:spPr/>
      <dgm:t>
        <a:bodyPr/>
        <a:lstStyle/>
        <a:p>
          <a:endParaRPr lang="ru-RU"/>
        </a:p>
      </dgm:t>
    </dgm:pt>
    <dgm:pt modelId="{1EA76322-7A3C-44F8-B3E5-F141C369A77C}" type="sibTrans" cxnId="{604534FC-E379-4F16-9584-92AD15C2FE5B}">
      <dgm:prSet/>
      <dgm:spPr/>
      <dgm:t>
        <a:bodyPr/>
        <a:lstStyle/>
        <a:p>
          <a:endParaRPr lang="ru-RU"/>
        </a:p>
      </dgm:t>
    </dgm:pt>
    <dgm:pt modelId="{CA088A36-8854-4844-8A73-C7683F35082F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sz="2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Нравственность</a:t>
          </a:r>
          <a:endParaRPr lang="ru-RU" sz="20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040F816-C474-48E5-99DD-06980C1A3BA1}" type="parTrans" cxnId="{9D442AA3-24CD-45F5-9F76-531D38142E00}">
      <dgm:prSet/>
      <dgm:spPr/>
      <dgm:t>
        <a:bodyPr/>
        <a:lstStyle/>
        <a:p>
          <a:endParaRPr lang="ru-RU"/>
        </a:p>
      </dgm:t>
    </dgm:pt>
    <dgm:pt modelId="{71BB16C7-E026-4E22-9F5B-C90022349E5F}" type="sibTrans" cxnId="{9D442AA3-24CD-45F5-9F76-531D38142E00}">
      <dgm:prSet/>
      <dgm:spPr/>
      <dgm:t>
        <a:bodyPr/>
        <a:lstStyle/>
        <a:p>
          <a:endParaRPr lang="ru-RU"/>
        </a:p>
      </dgm:t>
    </dgm:pt>
    <dgm:pt modelId="{3A3E7539-FB9B-4D53-96F3-52A940C8DAE7}">
      <dgm:prSet phldrT="[Текст]"/>
      <dgm:spPr/>
      <dgm:t>
        <a:bodyPr/>
        <a:lstStyle/>
        <a:p>
          <a:r>
            <a:rPr lang="ru-RU" dirty="0" smtClean="0"/>
            <a:t>Честен, самокритичен, эмпатичен (способен поставить себя на место другого человека и животного)</a:t>
          </a:r>
          <a:endParaRPr lang="ru-RU" dirty="0"/>
        </a:p>
      </dgm:t>
    </dgm:pt>
    <dgm:pt modelId="{97D59230-59F0-4990-9BFC-D707621B2C8D}" type="parTrans" cxnId="{9FC88BB8-849A-485E-A0F2-E4683DD4A7B8}">
      <dgm:prSet/>
      <dgm:spPr/>
      <dgm:t>
        <a:bodyPr/>
        <a:lstStyle/>
        <a:p>
          <a:endParaRPr lang="ru-RU"/>
        </a:p>
      </dgm:t>
    </dgm:pt>
    <dgm:pt modelId="{6F95505D-6842-4602-A074-591CAB639CE9}" type="sibTrans" cxnId="{9FC88BB8-849A-485E-A0F2-E4683DD4A7B8}">
      <dgm:prSet/>
      <dgm:spPr/>
      <dgm:t>
        <a:bodyPr/>
        <a:lstStyle/>
        <a:p>
          <a:endParaRPr lang="ru-RU"/>
        </a:p>
      </dgm:t>
    </dgm:pt>
    <dgm:pt modelId="{FB7303A7-B382-4345-9D41-0E4D8A879A7F}">
      <dgm:prSet phldrT="[Текст]" custT="1"/>
      <dgm:spPr>
        <a:solidFill>
          <a:srgbClr val="FFFF00"/>
        </a:solidFill>
      </dgm:spPr>
      <dgm:t>
        <a:bodyPr/>
        <a:lstStyle/>
        <a:p>
          <a:endParaRPr lang="ru-RU" sz="20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Социум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2FF1C69-F7E6-4BBD-8021-8B6480D86639}" type="parTrans" cxnId="{62B7FD38-AEA6-4F9B-98C5-F8D460B9D3AF}">
      <dgm:prSet/>
      <dgm:spPr/>
      <dgm:t>
        <a:bodyPr/>
        <a:lstStyle/>
        <a:p>
          <a:endParaRPr lang="ru-RU"/>
        </a:p>
      </dgm:t>
    </dgm:pt>
    <dgm:pt modelId="{A4701EE9-E353-4953-88DC-6F3A9CAED931}" type="sibTrans" cxnId="{62B7FD38-AEA6-4F9B-98C5-F8D460B9D3AF}">
      <dgm:prSet/>
      <dgm:spPr/>
      <dgm:t>
        <a:bodyPr/>
        <a:lstStyle/>
        <a:p>
          <a:endParaRPr lang="ru-RU"/>
        </a:p>
      </dgm:t>
    </dgm:pt>
    <dgm:pt modelId="{2DEA304B-8A52-4CCE-AD95-EB68BD28AA76}">
      <dgm:prSet phldrT="[Текст]"/>
      <dgm:spPr/>
      <dgm:t>
        <a:bodyPr/>
        <a:lstStyle/>
        <a:p>
          <a:r>
            <a:rPr lang="ru-RU" dirty="0" smtClean="0"/>
            <a:t>Способен к сопереживанию</a:t>
          </a:r>
          <a:endParaRPr lang="ru-RU" dirty="0"/>
        </a:p>
      </dgm:t>
    </dgm:pt>
    <dgm:pt modelId="{EB454956-EFB0-4531-B075-1848E4D6A38F}" type="parTrans" cxnId="{C6E805AD-0B0F-4E7E-B75E-D84FD49D0382}">
      <dgm:prSet/>
      <dgm:spPr/>
      <dgm:t>
        <a:bodyPr/>
        <a:lstStyle/>
        <a:p>
          <a:endParaRPr lang="ru-RU"/>
        </a:p>
      </dgm:t>
    </dgm:pt>
    <dgm:pt modelId="{AF6ABB97-86B9-4E42-A067-61E355FF21FD}" type="sibTrans" cxnId="{C6E805AD-0B0F-4E7E-B75E-D84FD49D0382}">
      <dgm:prSet/>
      <dgm:spPr/>
      <dgm:t>
        <a:bodyPr/>
        <a:lstStyle/>
        <a:p>
          <a:endParaRPr lang="ru-RU"/>
        </a:p>
      </dgm:t>
    </dgm:pt>
    <dgm:pt modelId="{6CB61712-859E-4B8D-80C9-BCA9D4A25931}">
      <dgm:prSet/>
      <dgm:spPr/>
      <dgm:t>
        <a:bodyPr/>
        <a:lstStyle/>
        <a:p>
          <a:r>
            <a:rPr lang="ru-RU" dirty="0" smtClean="0"/>
            <a:t>Уравновешен</a:t>
          </a:r>
          <a:endParaRPr lang="ru-RU" dirty="0"/>
        </a:p>
      </dgm:t>
    </dgm:pt>
    <dgm:pt modelId="{9520E691-95DC-4BA6-AE9F-791162DC49D2}" type="parTrans" cxnId="{16759E0A-B9CE-45D0-A130-9CB6114C1CB7}">
      <dgm:prSet/>
      <dgm:spPr/>
      <dgm:t>
        <a:bodyPr/>
        <a:lstStyle/>
        <a:p>
          <a:endParaRPr lang="ru-RU"/>
        </a:p>
      </dgm:t>
    </dgm:pt>
    <dgm:pt modelId="{6A0D04EF-426B-4943-8803-EB9C3D7F180C}" type="sibTrans" cxnId="{16759E0A-B9CE-45D0-A130-9CB6114C1CB7}">
      <dgm:prSet/>
      <dgm:spPr/>
      <dgm:t>
        <a:bodyPr/>
        <a:lstStyle/>
        <a:p>
          <a:endParaRPr lang="ru-RU"/>
        </a:p>
      </dgm:t>
    </dgm:pt>
    <dgm:pt modelId="{520EBBDE-EF97-42B0-BB36-0373ECE5E7AC}">
      <dgm:prSet/>
      <dgm:spPr/>
      <dgm:t>
        <a:bodyPr/>
        <a:lstStyle/>
        <a:p>
          <a:r>
            <a:rPr lang="ru-RU" dirty="0" smtClean="0"/>
            <a:t>Способен удивляться и восхищаться</a:t>
          </a:r>
          <a:endParaRPr lang="ru-RU" dirty="0"/>
        </a:p>
      </dgm:t>
    </dgm:pt>
    <dgm:pt modelId="{36459FB4-6984-4382-BD40-CCACD1D71BF3}" type="parTrans" cxnId="{EC206D9D-18D4-47F8-B656-2040703E6E3A}">
      <dgm:prSet/>
      <dgm:spPr/>
      <dgm:t>
        <a:bodyPr/>
        <a:lstStyle/>
        <a:p>
          <a:endParaRPr lang="ru-RU"/>
        </a:p>
      </dgm:t>
    </dgm:pt>
    <dgm:pt modelId="{D442B908-005F-45DA-B906-76687C6B09F7}" type="sibTrans" cxnId="{EC206D9D-18D4-47F8-B656-2040703E6E3A}">
      <dgm:prSet/>
      <dgm:spPr/>
      <dgm:t>
        <a:bodyPr/>
        <a:lstStyle/>
        <a:p>
          <a:endParaRPr lang="ru-RU"/>
        </a:p>
      </dgm:t>
    </dgm:pt>
    <dgm:pt modelId="{5AE1F2C5-1A82-40DB-8638-6A4C0FE180EB}" type="pres">
      <dgm:prSet presAssocID="{16F9968E-15B6-45DE-B38C-A975554EDE3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7934067-CA61-43BE-9A69-8D7325D46864}" type="pres">
      <dgm:prSet presAssocID="{C3B00314-E32B-4CC2-8AF1-E6ECB608474C}" presName="composite" presStyleCnt="0"/>
      <dgm:spPr/>
    </dgm:pt>
    <dgm:pt modelId="{32362299-37DC-4547-B6DC-DCA9FE0A7EEF}" type="pres">
      <dgm:prSet presAssocID="{C3B00314-E32B-4CC2-8AF1-E6ECB608474C}" presName="parentText" presStyleLbl="alignNode1" presStyleIdx="0" presStyleCnt="4" custScaleX="184446" custLinFactNeighborX="0" custLinFactNeighborY="-12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E97B2F-9287-4641-84A1-A28A93B6E77F}" type="pres">
      <dgm:prSet presAssocID="{C3B00314-E32B-4CC2-8AF1-E6ECB608474C}" presName="descendantText" presStyleLbl="alignAcc1" presStyleIdx="0" presStyleCnt="4" custScaleX="88045" custLinFactNeighborX="2311" custLinFactNeighborY="-4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C23286-D227-46A3-BD93-63199AC7D0EB}" type="pres">
      <dgm:prSet presAssocID="{320DEF87-1EF6-43F8-BC0A-9A055CC4F777}" presName="sp" presStyleCnt="0"/>
      <dgm:spPr/>
    </dgm:pt>
    <dgm:pt modelId="{87D34D0C-64CE-459D-AAFF-1B69A15EB881}" type="pres">
      <dgm:prSet presAssocID="{50A67F30-0B33-40D6-B5A4-17D749D5FA2F}" presName="composite" presStyleCnt="0"/>
      <dgm:spPr/>
    </dgm:pt>
    <dgm:pt modelId="{A3EB19B8-E16C-4DB7-8F31-4405DE847A23}" type="pres">
      <dgm:prSet presAssocID="{50A67F30-0B33-40D6-B5A4-17D749D5FA2F}" presName="parentText" presStyleLbl="alignNode1" presStyleIdx="1" presStyleCnt="4" custScaleX="180539" custLinFactNeighborX="0" custLinFactNeighborY="-131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E1D764-E32B-4751-A865-937E2A5AF227}" type="pres">
      <dgm:prSet presAssocID="{50A67F30-0B33-40D6-B5A4-17D749D5FA2F}" presName="descendantText" presStyleLbl="alignAcc1" presStyleIdx="1" presStyleCnt="4" custScaleX="87868" custLinFactNeighborX="89" custLinFactNeighborY="-74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BBBE5E-95FA-460E-A472-05EE41DE0456}" type="pres">
      <dgm:prSet presAssocID="{BA07C49F-A4F4-4855-B613-5BFBB118616D}" presName="sp" presStyleCnt="0"/>
      <dgm:spPr/>
    </dgm:pt>
    <dgm:pt modelId="{9A12743A-7AC7-4EDC-9457-36BB8B11DC85}" type="pres">
      <dgm:prSet presAssocID="{CA088A36-8854-4844-8A73-C7683F35082F}" presName="composite" presStyleCnt="0"/>
      <dgm:spPr/>
    </dgm:pt>
    <dgm:pt modelId="{EC36904D-508C-420A-B240-8AD0D8BEB1D9}" type="pres">
      <dgm:prSet presAssocID="{CA088A36-8854-4844-8A73-C7683F35082F}" presName="parentText" presStyleLbl="alignNode1" presStyleIdx="2" presStyleCnt="4" custScaleX="174043" custLinFactNeighborX="0" custLinFactNeighborY="3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B714A5-4DF2-4FDA-B8C6-5E009D93C381}" type="pres">
      <dgm:prSet presAssocID="{CA088A36-8854-4844-8A73-C7683F35082F}" presName="descendantText" presStyleLbl="alignAcc1" presStyleIdx="2" presStyleCnt="4" custScaleX="88154" custLinFactNeighborX="-241" custLinFactNeighborY="-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7126B1-A833-41B6-AC19-DA0FF0DB9443}" type="pres">
      <dgm:prSet presAssocID="{71BB16C7-E026-4E22-9F5B-C90022349E5F}" presName="sp" presStyleCnt="0"/>
      <dgm:spPr/>
    </dgm:pt>
    <dgm:pt modelId="{21B83813-F947-4431-B5BA-4A562AD4AA6A}" type="pres">
      <dgm:prSet presAssocID="{FB7303A7-B382-4345-9D41-0E4D8A879A7F}" presName="composite" presStyleCnt="0"/>
      <dgm:spPr/>
    </dgm:pt>
    <dgm:pt modelId="{7994DF50-8C37-4A40-AE9A-132AB5723BC7}" type="pres">
      <dgm:prSet presAssocID="{FB7303A7-B382-4345-9D41-0E4D8A879A7F}" presName="parentText" presStyleLbl="alignNode1" presStyleIdx="3" presStyleCnt="4" custScaleX="187035" custLinFactNeighborX="0" custLinFactNeighborY="-115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FA5550-27F8-409C-AA6F-CBCECCC1369E}" type="pres">
      <dgm:prSet presAssocID="{FB7303A7-B382-4345-9D41-0E4D8A879A7F}" presName="descendantText" presStyleLbl="alignAcc1" presStyleIdx="3" presStyleCnt="4" custScaleX="87868" custLinFactNeighborX="139" custLinFactNeighborY="-4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6E2B45C-A6FB-4505-9F1F-49EEB22C9669}" type="presOf" srcId="{72716CD9-EE42-49FF-91E5-45E255192363}" destId="{F2E97B2F-9287-4641-84A1-A28A93B6E77F}" srcOrd="0" destOrd="0" presId="urn:microsoft.com/office/officeart/2005/8/layout/chevron2"/>
    <dgm:cxn modelId="{9FC88BB8-849A-485E-A0F2-E4683DD4A7B8}" srcId="{CA088A36-8854-4844-8A73-C7683F35082F}" destId="{3A3E7539-FB9B-4D53-96F3-52A940C8DAE7}" srcOrd="0" destOrd="0" parTransId="{97D59230-59F0-4990-9BFC-D707621B2C8D}" sibTransId="{6F95505D-6842-4602-A074-591CAB639CE9}"/>
    <dgm:cxn modelId="{CF98F97D-E6BF-46B2-A435-E9880D19CD38}" type="presOf" srcId="{F51F7D61-4775-4D32-A85E-4CE135F77474}" destId="{B3E1D764-E32B-4751-A865-937E2A5AF227}" srcOrd="0" destOrd="0" presId="urn:microsoft.com/office/officeart/2005/8/layout/chevron2"/>
    <dgm:cxn modelId="{06E3D2FA-2706-4251-8B49-5459D783B897}" srcId="{C3B00314-E32B-4CC2-8AF1-E6ECB608474C}" destId="{72716CD9-EE42-49FF-91E5-45E255192363}" srcOrd="0" destOrd="0" parTransId="{89AC52C1-13BE-48D7-8374-44540F0B8F2E}" sibTransId="{A1F5DA3E-CACC-43A2-8F8E-7BA2C989DF6C}"/>
    <dgm:cxn modelId="{9D442AA3-24CD-45F5-9F76-531D38142E00}" srcId="{16F9968E-15B6-45DE-B38C-A975554EDE35}" destId="{CA088A36-8854-4844-8A73-C7683F35082F}" srcOrd="2" destOrd="0" parTransId="{A040F816-C474-48E5-99DD-06980C1A3BA1}" sibTransId="{71BB16C7-E026-4E22-9F5B-C90022349E5F}"/>
    <dgm:cxn modelId="{38B241E2-0D6E-459E-B832-E9B79CCC3158}" type="presOf" srcId="{16F9968E-15B6-45DE-B38C-A975554EDE35}" destId="{5AE1F2C5-1A82-40DB-8638-6A4C0FE180EB}" srcOrd="0" destOrd="0" presId="urn:microsoft.com/office/officeart/2005/8/layout/chevron2"/>
    <dgm:cxn modelId="{0D06657E-B291-4726-B7B1-BF81E5CE0DAB}" type="presOf" srcId="{6CB61712-859E-4B8D-80C9-BCA9D4A25931}" destId="{40FA5550-27F8-409C-AA6F-CBCECCC1369E}" srcOrd="0" destOrd="0" presId="urn:microsoft.com/office/officeart/2005/8/layout/chevron2"/>
    <dgm:cxn modelId="{2F665A0E-2B8B-4EA0-88A9-CEA50F84641B}" type="presOf" srcId="{2DEA304B-8A52-4CCE-AD95-EB68BD28AA76}" destId="{11B714A5-4DF2-4FDA-B8C6-5E009D93C381}" srcOrd="0" destOrd="1" presId="urn:microsoft.com/office/officeart/2005/8/layout/chevron2"/>
    <dgm:cxn modelId="{E487A646-E088-4D2D-8920-3C630DBD205E}" srcId="{16F9968E-15B6-45DE-B38C-A975554EDE35}" destId="{50A67F30-0B33-40D6-B5A4-17D749D5FA2F}" srcOrd="1" destOrd="0" parTransId="{7E71E4BD-169C-482B-82FE-D8D72A3A551C}" sibTransId="{BA07C49F-A4F4-4855-B613-5BFBB118616D}"/>
    <dgm:cxn modelId="{C383433F-0ECE-4481-BAE8-749BF31F30E1}" type="presOf" srcId="{50A67F30-0B33-40D6-B5A4-17D749D5FA2F}" destId="{A3EB19B8-E16C-4DB7-8F31-4405DE847A23}" srcOrd="0" destOrd="0" presId="urn:microsoft.com/office/officeart/2005/8/layout/chevron2"/>
    <dgm:cxn modelId="{0FF67A76-7DFF-4E3D-B1CD-7937C7F5BE3F}" type="presOf" srcId="{520EBBDE-EF97-42B0-BB36-0373ECE5E7AC}" destId="{40FA5550-27F8-409C-AA6F-CBCECCC1369E}" srcOrd="0" destOrd="1" presId="urn:microsoft.com/office/officeart/2005/8/layout/chevron2"/>
    <dgm:cxn modelId="{EC206D9D-18D4-47F8-B656-2040703E6E3A}" srcId="{FB7303A7-B382-4345-9D41-0E4D8A879A7F}" destId="{520EBBDE-EF97-42B0-BB36-0373ECE5E7AC}" srcOrd="1" destOrd="0" parTransId="{36459FB4-6984-4382-BD40-CCACD1D71BF3}" sibTransId="{D442B908-005F-45DA-B906-76687C6B09F7}"/>
    <dgm:cxn modelId="{C6E805AD-0B0F-4E7E-B75E-D84FD49D0382}" srcId="{CA088A36-8854-4844-8A73-C7683F35082F}" destId="{2DEA304B-8A52-4CCE-AD95-EB68BD28AA76}" srcOrd="1" destOrd="0" parTransId="{EB454956-EFB0-4531-B075-1848E4D6A38F}" sibTransId="{AF6ABB97-86B9-4E42-A067-61E355FF21FD}"/>
    <dgm:cxn modelId="{604534FC-E379-4F16-9584-92AD15C2FE5B}" srcId="{50A67F30-0B33-40D6-B5A4-17D749D5FA2F}" destId="{F51F7D61-4775-4D32-A85E-4CE135F77474}" srcOrd="0" destOrd="0" parTransId="{2727EE10-A391-4878-B23D-8108FAD6E797}" sibTransId="{1EA76322-7A3C-44F8-B3E5-F141C369A77C}"/>
    <dgm:cxn modelId="{23C2CCCF-1059-4DAF-9FA5-765D17D2CAFC}" type="presOf" srcId="{3A3E7539-FB9B-4D53-96F3-52A940C8DAE7}" destId="{11B714A5-4DF2-4FDA-B8C6-5E009D93C381}" srcOrd="0" destOrd="0" presId="urn:microsoft.com/office/officeart/2005/8/layout/chevron2"/>
    <dgm:cxn modelId="{62B7FD38-AEA6-4F9B-98C5-F8D460B9D3AF}" srcId="{16F9968E-15B6-45DE-B38C-A975554EDE35}" destId="{FB7303A7-B382-4345-9D41-0E4D8A879A7F}" srcOrd="3" destOrd="0" parTransId="{02FF1C69-F7E6-4BBD-8021-8B6480D86639}" sibTransId="{A4701EE9-E353-4953-88DC-6F3A9CAED931}"/>
    <dgm:cxn modelId="{C308E67C-3DE8-478C-B467-8E093F6AD67E}" srcId="{16F9968E-15B6-45DE-B38C-A975554EDE35}" destId="{C3B00314-E32B-4CC2-8AF1-E6ECB608474C}" srcOrd="0" destOrd="0" parTransId="{B03AAC1B-47CD-419F-8AD3-5960A8BE48F2}" sibTransId="{320DEF87-1EF6-43F8-BC0A-9A055CC4F777}"/>
    <dgm:cxn modelId="{16759E0A-B9CE-45D0-A130-9CB6114C1CB7}" srcId="{FB7303A7-B382-4345-9D41-0E4D8A879A7F}" destId="{6CB61712-859E-4B8D-80C9-BCA9D4A25931}" srcOrd="0" destOrd="0" parTransId="{9520E691-95DC-4BA6-AE9F-791162DC49D2}" sibTransId="{6A0D04EF-426B-4943-8803-EB9C3D7F180C}"/>
    <dgm:cxn modelId="{F846B8E1-708D-4C7F-82D2-1B89166B1B49}" type="presOf" srcId="{C3B00314-E32B-4CC2-8AF1-E6ECB608474C}" destId="{32362299-37DC-4547-B6DC-DCA9FE0A7EEF}" srcOrd="0" destOrd="0" presId="urn:microsoft.com/office/officeart/2005/8/layout/chevron2"/>
    <dgm:cxn modelId="{B26C20AF-664D-4BD7-93EF-006BE6A79090}" type="presOf" srcId="{CA088A36-8854-4844-8A73-C7683F35082F}" destId="{EC36904D-508C-420A-B240-8AD0D8BEB1D9}" srcOrd="0" destOrd="0" presId="urn:microsoft.com/office/officeart/2005/8/layout/chevron2"/>
    <dgm:cxn modelId="{CDA28205-88CE-483D-BB74-EFB70DF0FC35}" type="presOf" srcId="{FB7303A7-B382-4345-9D41-0E4D8A879A7F}" destId="{7994DF50-8C37-4A40-AE9A-132AB5723BC7}" srcOrd="0" destOrd="0" presId="urn:microsoft.com/office/officeart/2005/8/layout/chevron2"/>
    <dgm:cxn modelId="{420E9027-D128-4D56-85E4-9D28B45593C0}" type="presParOf" srcId="{5AE1F2C5-1A82-40DB-8638-6A4C0FE180EB}" destId="{87934067-CA61-43BE-9A69-8D7325D46864}" srcOrd="0" destOrd="0" presId="urn:microsoft.com/office/officeart/2005/8/layout/chevron2"/>
    <dgm:cxn modelId="{7E011EF5-5605-491D-B412-A7B63BBC707A}" type="presParOf" srcId="{87934067-CA61-43BE-9A69-8D7325D46864}" destId="{32362299-37DC-4547-B6DC-DCA9FE0A7EEF}" srcOrd="0" destOrd="0" presId="urn:microsoft.com/office/officeart/2005/8/layout/chevron2"/>
    <dgm:cxn modelId="{F3898D9C-E0B4-4FF9-9933-F6B614CAEA6B}" type="presParOf" srcId="{87934067-CA61-43BE-9A69-8D7325D46864}" destId="{F2E97B2F-9287-4641-84A1-A28A93B6E77F}" srcOrd="1" destOrd="0" presId="urn:microsoft.com/office/officeart/2005/8/layout/chevron2"/>
    <dgm:cxn modelId="{BCE1AD59-CDF0-454A-A7F9-1BF12E0E0352}" type="presParOf" srcId="{5AE1F2C5-1A82-40DB-8638-6A4C0FE180EB}" destId="{63C23286-D227-46A3-BD93-63199AC7D0EB}" srcOrd="1" destOrd="0" presId="urn:microsoft.com/office/officeart/2005/8/layout/chevron2"/>
    <dgm:cxn modelId="{420E6623-8C58-4A13-89C9-6305CFB51BE2}" type="presParOf" srcId="{5AE1F2C5-1A82-40DB-8638-6A4C0FE180EB}" destId="{87D34D0C-64CE-459D-AAFF-1B69A15EB881}" srcOrd="2" destOrd="0" presId="urn:microsoft.com/office/officeart/2005/8/layout/chevron2"/>
    <dgm:cxn modelId="{BF032F5D-556E-490E-A576-D3416E90B65A}" type="presParOf" srcId="{87D34D0C-64CE-459D-AAFF-1B69A15EB881}" destId="{A3EB19B8-E16C-4DB7-8F31-4405DE847A23}" srcOrd="0" destOrd="0" presId="urn:microsoft.com/office/officeart/2005/8/layout/chevron2"/>
    <dgm:cxn modelId="{9FA4F972-6690-4596-9747-034F50E97997}" type="presParOf" srcId="{87D34D0C-64CE-459D-AAFF-1B69A15EB881}" destId="{B3E1D764-E32B-4751-A865-937E2A5AF227}" srcOrd="1" destOrd="0" presId="urn:microsoft.com/office/officeart/2005/8/layout/chevron2"/>
    <dgm:cxn modelId="{CD222EEC-4323-4FA5-A95B-D7781DD7CBA4}" type="presParOf" srcId="{5AE1F2C5-1A82-40DB-8638-6A4C0FE180EB}" destId="{FDBBBE5E-95FA-460E-A472-05EE41DE0456}" srcOrd="3" destOrd="0" presId="urn:microsoft.com/office/officeart/2005/8/layout/chevron2"/>
    <dgm:cxn modelId="{4773A433-3427-4C12-9A3D-A873AEA91367}" type="presParOf" srcId="{5AE1F2C5-1A82-40DB-8638-6A4C0FE180EB}" destId="{9A12743A-7AC7-4EDC-9457-36BB8B11DC85}" srcOrd="4" destOrd="0" presId="urn:microsoft.com/office/officeart/2005/8/layout/chevron2"/>
    <dgm:cxn modelId="{88D470FE-1BD5-4DF6-8240-6F60F1CD7943}" type="presParOf" srcId="{9A12743A-7AC7-4EDC-9457-36BB8B11DC85}" destId="{EC36904D-508C-420A-B240-8AD0D8BEB1D9}" srcOrd="0" destOrd="0" presId="urn:microsoft.com/office/officeart/2005/8/layout/chevron2"/>
    <dgm:cxn modelId="{4C0CAC58-9712-41CB-B636-581417F62581}" type="presParOf" srcId="{9A12743A-7AC7-4EDC-9457-36BB8B11DC85}" destId="{11B714A5-4DF2-4FDA-B8C6-5E009D93C381}" srcOrd="1" destOrd="0" presId="urn:microsoft.com/office/officeart/2005/8/layout/chevron2"/>
    <dgm:cxn modelId="{FDA50A71-6BAA-4EF8-AC4A-C2778B7DC802}" type="presParOf" srcId="{5AE1F2C5-1A82-40DB-8638-6A4C0FE180EB}" destId="{3A7126B1-A833-41B6-AC19-DA0FF0DB9443}" srcOrd="5" destOrd="0" presId="urn:microsoft.com/office/officeart/2005/8/layout/chevron2"/>
    <dgm:cxn modelId="{94F36609-ECE3-4979-85CC-93EAFD819E49}" type="presParOf" srcId="{5AE1F2C5-1A82-40DB-8638-6A4C0FE180EB}" destId="{21B83813-F947-4431-B5BA-4A562AD4AA6A}" srcOrd="6" destOrd="0" presId="urn:microsoft.com/office/officeart/2005/8/layout/chevron2"/>
    <dgm:cxn modelId="{78C96238-8E14-445F-915C-4E67F0523E94}" type="presParOf" srcId="{21B83813-F947-4431-B5BA-4A562AD4AA6A}" destId="{7994DF50-8C37-4A40-AE9A-132AB5723BC7}" srcOrd="0" destOrd="0" presId="urn:microsoft.com/office/officeart/2005/8/layout/chevron2"/>
    <dgm:cxn modelId="{02FF1964-757F-4205-896A-88169F8B706F}" type="presParOf" srcId="{21B83813-F947-4431-B5BA-4A562AD4AA6A}" destId="{40FA5550-27F8-409C-AA6F-CBCECCC1369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07F6E32-BDA1-4827-89AF-3407D8ABD49E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</dgm:pt>
    <dgm:pt modelId="{6240152C-31CE-4BA6-B1DC-28470BD44070}">
      <dgm:prSet phldrT="[Текст]" custT="1"/>
      <dgm:spPr/>
      <dgm:t>
        <a:bodyPr/>
        <a:lstStyle/>
        <a:p>
          <a:r>
            <a:rPr lang="ru-RU" sz="28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Проблема №1</a:t>
          </a:r>
          <a:endParaRPr lang="ru-RU" sz="2800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CEF1FF2-D344-49F4-8DBB-F53EC01A12CA}" type="parTrans" cxnId="{A67B9A39-2744-4894-A2B2-ED1F939A62B2}">
      <dgm:prSet/>
      <dgm:spPr/>
      <dgm:t>
        <a:bodyPr/>
        <a:lstStyle/>
        <a:p>
          <a:endParaRPr lang="ru-RU"/>
        </a:p>
      </dgm:t>
    </dgm:pt>
    <dgm:pt modelId="{C02344F0-8C1F-422F-A63F-532457B05E8E}" type="sibTrans" cxnId="{A67B9A39-2744-4894-A2B2-ED1F939A62B2}">
      <dgm:prSet/>
      <dgm:spPr/>
      <dgm:t>
        <a:bodyPr/>
        <a:lstStyle/>
        <a:p>
          <a:endParaRPr lang="ru-RU"/>
        </a:p>
      </dgm:t>
    </dgm:pt>
    <dgm:pt modelId="{BFF582EA-C0DA-479A-B83D-B766D916AD99}">
      <dgm:prSet phldrT="[Текст]" custT="1"/>
      <dgm:spPr/>
      <dgm:t>
        <a:bodyPr/>
        <a:lstStyle/>
        <a:p>
          <a:r>
            <a:rPr lang="ru-RU" sz="28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Проблема</a:t>
          </a:r>
          <a:r>
            <a:rPr lang="ru-RU" sz="31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№2</a:t>
          </a:r>
          <a:endParaRPr lang="ru-RU" sz="3100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FA106F4-9C33-4EFA-BEBA-31B6CBB8EAB5}" type="parTrans" cxnId="{EF4BA559-0CD7-41BF-B491-92249BBD9DB4}">
      <dgm:prSet/>
      <dgm:spPr/>
      <dgm:t>
        <a:bodyPr/>
        <a:lstStyle/>
        <a:p>
          <a:endParaRPr lang="ru-RU"/>
        </a:p>
      </dgm:t>
    </dgm:pt>
    <dgm:pt modelId="{C85BFDBD-F4C2-44B1-9E75-1A5BA20EAD30}" type="sibTrans" cxnId="{EF4BA559-0CD7-41BF-B491-92249BBD9DB4}">
      <dgm:prSet/>
      <dgm:spPr/>
      <dgm:t>
        <a:bodyPr/>
        <a:lstStyle/>
        <a:p>
          <a:endParaRPr lang="ru-RU"/>
        </a:p>
      </dgm:t>
    </dgm:pt>
    <dgm:pt modelId="{DD7D5D73-04D4-4E5E-9230-4723DE1E645C}">
      <dgm:prSet phldrT="[Текст]" custT="1"/>
      <dgm:spPr/>
      <dgm:t>
        <a:bodyPr/>
        <a:lstStyle/>
        <a:p>
          <a:r>
            <a:rPr lang="ru-RU" sz="2800" b="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Проблема</a:t>
          </a:r>
          <a:r>
            <a:rPr lang="ru-RU" sz="3100" b="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№3</a:t>
          </a:r>
          <a:endParaRPr lang="ru-RU" sz="3100" b="0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97B53C7-7C1F-453A-877F-137E93DA0B39}" type="parTrans" cxnId="{C6022264-9709-4F87-8355-DF8E95280DF4}">
      <dgm:prSet/>
      <dgm:spPr/>
      <dgm:t>
        <a:bodyPr/>
        <a:lstStyle/>
        <a:p>
          <a:endParaRPr lang="ru-RU"/>
        </a:p>
      </dgm:t>
    </dgm:pt>
    <dgm:pt modelId="{F7163963-0EF2-459E-ACF8-6FE85DC20D98}" type="sibTrans" cxnId="{C6022264-9709-4F87-8355-DF8E95280DF4}">
      <dgm:prSet/>
      <dgm:spPr/>
      <dgm:t>
        <a:bodyPr/>
        <a:lstStyle/>
        <a:p>
          <a:endParaRPr lang="ru-RU"/>
        </a:p>
      </dgm:t>
    </dgm:pt>
    <dgm:pt modelId="{140D5ED0-286A-4A23-8281-A65A64802B9A}">
      <dgm:prSet/>
      <dgm:spPr/>
      <dgm:t>
        <a:bodyPr/>
        <a:lstStyle/>
        <a:p>
          <a:endParaRPr lang="ru-RU" sz="1800" dirty="0"/>
        </a:p>
      </dgm:t>
    </dgm:pt>
    <dgm:pt modelId="{B096CE90-0A79-4FC7-A8BF-AEB6892F1D27}" type="parTrans" cxnId="{042A5746-8F35-4F0E-9C6B-22FEE4AB1DDA}">
      <dgm:prSet/>
      <dgm:spPr/>
      <dgm:t>
        <a:bodyPr/>
        <a:lstStyle/>
        <a:p>
          <a:endParaRPr lang="ru-RU"/>
        </a:p>
      </dgm:t>
    </dgm:pt>
    <dgm:pt modelId="{A9D505D9-85B4-46D4-AD64-24F000EAAAFA}" type="sibTrans" cxnId="{042A5746-8F35-4F0E-9C6B-22FEE4AB1DDA}">
      <dgm:prSet/>
      <dgm:spPr/>
      <dgm:t>
        <a:bodyPr/>
        <a:lstStyle/>
        <a:p>
          <a:endParaRPr lang="ru-RU"/>
        </a:p>
      </dgm:t>
    </dgm:pt>
    <dgm:pt modelId="{47767543-55D8-4BA4-8C9F-11131B360625}">
      <dgm:prSet custT="1"/>
      <dgm:spPr/>
      <dgm:t>
        <a:bodyPr/>
        <a:lstStyle/>
        <a:p>
          <a:pPr rtl="0"/>
          <a:r>
            <a: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Изменение </a:t>
          </a:r>
          <a:r>
            <a: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мировоззрения учителя</a:t>
          </a:r>
          <a:r>
            <a: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,                его отношения к себе, своему жизненному опыту   с позиции проблем здоровьесбережения.</a:t>
          </a:r>
        </a:p>
      </dgm:t>
    </dgm:pt>
    <dgm:pt modelId="{4CAABFF1-D823-45C3-A6F1-8424E5AC76F5}" type="parTrans" cxnId="{509B96D6-B22C-4F00-B53F-8F9D4B23B653}">
      <dgm:prSet/>
      <dgm:spPr/>
      <dgm:t>
        <a:bodyPr/>
        <a:lstStyle/>
        <a:p>
          <a:endParaRPr lang="ru-RU"/>
        </a:p>
      </dgm:t>
    </dgm:pt>
    <dgm:pt modelId="{CA8F2476-4367-4993-9EA0-A2DC6807BC7D}" type="sibTrans" cxnId="{509B96D6-B22C-4F00-B53F-8F9D4B23B653}">
      <dgm:prSet/>
      <dgm:spPr/>
      <dgm:t>
        <a:bodyPr/>
        <a:lstStyle/>
        <a:p>
          <a:endParaRPr lang="ru-RU"/>
        </a:p>
      </dgm:t>
    </dgm:pt>
    <dgm:pt modelId="{A06CC8D7-E3D0-4416-93F9-5317FBEE3D32}">
      <dgm:prSet/>
      <dgm:spPr/>
      <dgm:t>
        <a:bodyPr/>
        <a:lstStyle/>
        <a:p>
          <a:pPr rtl="0"/>
          <a:r>
            <a: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Изменение </a:t>
          </a:r>
          <a:r>
            <a: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отношения учителя к учащимся</a:t>
          </a:r>
          <a:r>
            <a: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.       Педагог должен полностью принимать ученика таким, каков он есть, и на этой основе стараться понять, каковы его способности.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0984D838-F81F-4D4C-B4FB-1840B90399BA}" type="parTrans" cxnId="{79447202-7FAF-45A1-89D2-245C6FA1A675}">
      <dgm:prSet/>
      <dgm:spPr/>
      <dgm:t>
        <a:bodyPr/>
        <a:lstStyle/>
        <a:p>
          <a:endParaRPr lang="ru-RU"/>
        </a:p>
      </dgm:t>
    </dgm:pt>
    <dgm:pt modelId="{32A3E677-0F9C-4264-9E19-F892964DB676}" type="sibTrans" cxnId="{79447202-7FAF-45A1-89D2-245C6FA1A675}">
      <dgm:prSet/>
      <dgm:spPr/>
      <dgm:t>
        <a:bodyPr/>
        <a:lstStyle/>
        <a:p>
          <a:endParaRPr lang="ru-RU"/>
        </a:p>
      </dgm:t>
    </dgm:pt>
    <dgm:pt modelId="{19AE3879-9F04-45BB-9965-48AF6E73BCE3}">
      <dgm:prSet/>
      <dgm:spPr/>
      <dgm:t>
        <a:bodyPr/>
        <a:lstStyle/>
        <a:p>
          <a:r>
            <a: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Изменение </a:t>
          </a:r>
          <a:r>
            <a: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отношения учителя к задачам учебного процесса педагогики оздоровления</a:t>
          </a:r>
          <a:r>
            <a: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, которое предполагает не только достижение дидактических целей, но и развитие учащихся с максимально сохраненным здоровьем.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0A931270-CA6F-4D2E-A94C-5FD1999F286A}" type="parTrans" cxnId="{2A43345A-5F36-4DD6-986D-27C2C94C3D57}">
      <dgm:prSet/>
      <dgm:spPr/>
      <dgm:t>
        <a:bodyPr/>
        <a:lstStyle/>
        <a:p>
          <a:endParaRPr lang="ru-RU"/>
        </a:p>
      </dgm:t>
    </dgm:pt>
    <dgm:pt modelId="{3CFE13E5-471B-49F2-B98F-1554F844D7BE}" type="sibTrans" cxnId="{2A43345A-5F36-4DD6-986D-27C2C94C3D57}">
      <dgm:prSet/>
      <dgm:spPr/>
      <dgm:t>
        <a:bodyPr/>
        <a:lstStyle/>
        <a:p>
          <a:endParaRPr lang="ru-RU"/>
        </a:p>
      </dgm:t>
    </dgm:pt>
    <dgm:pt modelId="{CFF080AB-C576-4813-A603-FDE47AAE6338}" type="pres">
      <dgm:prSet presAssocID="{807F6E32-BDA1-4827-89AF-3407D8ABD49E}" presName="diagram" presStyleCnt="0">
        <dgm:presLayoutVars>
          <dgm:dir/>
          <dgm:animLvl val="lvl"/>
          <dgm:resizeHandles val="exact"/>
        </dgm:presLayoutVars>
      </dgm:prSet>
      <dgm:spPr/>
    </dgm:pt>
    <dgm:pt modelId="{1F88DF91-66E4-413A-A252-F7D258A7E9C5}" type="pres">
      <dgm:prSet presAssocID="{6240152C-31CE-4BA6-B1DC-28470BD44070}" presName="compNode" presStyleCnt="0"/>
      <dgm:spPr/>
    </dgm:pt>
    <dgm:pt modelId="{D63EBECC-91AA-46A7-8F27-BC3C04D42726}" type="pres">
      <dgm:prSet presAssocID="{6240152C-31CE-4BA6-B1DC-28470BD44070}" presName="childRect" presStyleLbl="bgAcc1" presStyleIdx="0" presStyleCnt="3" custScaleX="107152" custScaleY="2687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E3BF31-F98C-47B5-A859-875F97962857}" type="pres">
      <dgm:prSet presAssocID="{6240152C-31CE-4BA6-B1DC-28470BD44070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4D6263-EBCD-4310-8547-1B0D31743C76}" type="pres">
      <dgm:prSet presAssocID="{6240152C-31CE-4BA6-B1DC-28470BD44070}" presName="parentRect" presStyleLbl="alignNode1" presStyleIdx="0" presStyleCnt="3" custScaleX="103286" custScaleY="90789" custLinFactNeighborX="3361" custLinFactNeighborY="5523"/>
      <dgm:spPr/>
      <dgm:t>
        <a:bodyPr/>
        <a:lstStyle/>
        <a:p>
          <a:endParaRPr lang="ru-RU"/>
        </a:p>
      </dgm:t>
    </dgm:pt>
    <dgm:pt modelId="{50C2AEF4-B807-4B95-8D7A-A69FD883461E}" type="pres">
      <dgm:prSet presAssocID="{6240152C-31CE-4BA6-B1DC-28470BD44070}" presName="adorn" presStyleLbl="fgAccFollowNod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870BE982-3353-4359-8AF1-4DFAD237016B}" type="pres">
      <dgm:prSet presAssocID="{C02344F0-8C1F-422F-A63F-532457B05E8E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1DFDB1A-2435-4B29-951B-40F571ED3750}" type="pres">
      <dgm:prSet presAssocID="{BFF582EA-C0DA-479A-B83D-B766D916AD99}" presName="compNode" presStyleCnt="0"/>
      <dgm:spPr/>
    </dgm:pt>
    <dgm:pt modelId="{D1F81C75-982B-4A20-A5FD-4B109BF69B7F}" type="pres">
      <dgm:prSet presAssocID="{BFF582EA-C0DA-479A-B83D-B766D916AD99}" presName="childRect" presStyleLbl="bgAcc1" presStyleIdx="1" presStyleCnt="3" custScaleX="110654" custScaleY="2683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7CA1F7-C667-4F62-9269-4B0A6CB70292}" type="pres">
      <dgm:prSet presAssocID="{BFF582EA-C0DA-479A-B83D-B766D916AD99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2A9363-D062-48FE-9CB3-1D92162862A9}" type="pres">
      <dgm:prSet presAssocID="{BFF582EA-C0DA-479A-B83D-B766D916AD99}" presName="parentRect" presStyleLbl="alignNode1" presStyleIdx="1" presStyleCnt="3" custLinFactNeighborX="785" custLinFactNeighborY="50277"/>
      <dgm:spPr/>
      <dgm:t>
        <a:bodyPr/>
        <a:lstStyle/>
        <a:p>
          <a:endParaRPr lang="ru-RU"/>
        </a:p>
      </dgm:t>
    </dgm:pt>
    <dgm:pt modelId="{2AC8AEC7-F13D-4B75-92A5-62EDEEF8FC02}" type="pres">
      <dgm:prSet presAssocID="{BFF582EA-C0DA-479A-B83D-B766D916AD99}" presName="adorn" presStyleLbl="fgAccFollowNode1" presStyleIdx="1" presStyleCnt="3" custLinFactNeighborX="-4465" custLinFactNeighborY="3178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ACD0E491-990C-4F2D-A033-6FDB7BF7BDE7}" type="pres">
      <dgm:prSet presAssocID="{C85BFDBD-F4C2-44B1-9E75-1A5BA20EAD30}" presName="sibTrans" presStyleLbl="sibTrans2D1" presStyleIdx="0" presStyleCnt="0"/>
      <dgm:spPr/>
      <dgm:t>
        <a:bodyPr/>
        <a:lstStyle/>
        <a:p>
          <a:endParaRPr lang="ru-RU"/>
        </a:p>
      </dgm:t>
    </dgm:pt>
    <dgm:pt modelId="{952BBBE6-FE69-4F07-9FA7-B0464EE36B86}" type="pres">
      <dgm:prSet presAssocID="{DD7D5D73-04D4-4E5E-9230-4723DE1E645C}" presName="compNode" presStyleCnt="0"/>
      <dgm:spPr/>
    </dgm:pt>
    <dgm:pt modelId="{47070E27-D3C0-4CFD-A1AA-C6704CF9BC8D}" type="pres">
      <dgm:prSet presAssocID="{DD7D5D73-04D4-4E5E-9230-4723DE1E645C}" presName="childRect" presStyleLbl="bgAcc1" presStyleIdx="2" presStyleCnt="3" custScaleY="2679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93EEF-EEA8-47EF-B01E-640187DCD13B}" type="pres">
      <dgm:prSet presAssocID="{DD7D5D73-04D4-4E5E-9230-4723DE1E645C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0176E1-15EF-47B9-9B6C-1AC84B57E3FF}" type="pres">
      <dgm:prSet presAssocID="{DD7D5D73-04D4-4E5E-9230-4723DE1E645C}" presName="parentRect" presStyleLbl="alignNode1" presStyleIdx="2" presStyleCnt="3" custLinFactNeighborX="2811" custLinFactNeighborY="85282"/>
      <dgm:spPr/>
      <dgm:t>
        <a:bodyPr/>
        <a:lstStyle/>
        <a:p>
          <a:endParaRPr lang="ru-RU"/>
        </a:p>
      </dgm:t>
    </dgm:pt>
    <dgm:pt modelId="{8C1001C1-90C2-4139-9C14-4856C7A142AD}" type="pres">
      <dgm:prSet presAssocID="{DD7D5D73-04D4-4E5E-9230-4723DE1E645C}" presName="adorn" presStyleLbl="fgAccFollowNode1" presStyleIdx="2" presStyleCnt="3" custLinFactNeighborX="3528" custLinFactNeighborY="60178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99674601-67E1-41C4-8ACE-C0A37D3ACC94}" type="presOf" srcId="{A06CC8D7-E3D0-4416-93F9-5317FBEE3D32}" destId="{D1F81C75-982B-4A20-A5FD-4B109BF69B7F}" srcOrd="0" destOrd="0" presId="urn:microsoft.com/office/officeart/2005/8/layout/bList2"/>
    <dgm:cxn modelId="{3FD736A0-53F8-412E-8E78-B3D56CF85022}" type="presOf" srcId="{807F6E32-BDA1-4827-89AF-3407D8ABD49E}" destId="{CFF080AB-C576-4813-A603-FDE47AAE6338}" srcOrd="0" destOrd="0" presId="urn:microsoft.com/office/officeart/2005/8/layout/bList2"/>
    <dgm:cxn modelId="{47F03249-1FC8-4CD1-B4B4-3E0BCC929959}" type="presOf" srcId="{C02344F0-8C1F-422F-A63F-532457B05E8E}" destId="{870BE982-3353-4359-8AF1-4DFAD237016B}" srcOrd="0" destOrd="0" presId="urn:microsoft.com/office/officeart/2005/8/layout/bList2"/>
    <dgm:cxn modelId="{509B96D6-B22C-4F00-B53F-8F9D4B23B653}" srcId="{6240152C-31CE-4BA6-B1DC-28470BD44070}" destId="{47767543-55D8-4BA4-8C9F-11131B360625}" srcOrd="1" destOrd="0" parTransId="{4CAABFF1-D823-45C3-A6F1-8424E5AC76F5}" sibTransId="{CA8F2476-4367-4993-9EA0-A2DC6807BC7D}"/>
    <dgm:cxn modelId="{445ECD44-7238-4F2A-8CCA-F30AF48B58A5}" type="presOf" srcId="{6240152C-31CE-4BA6-B1DC-28470BD44070}" destId="{C24D6263-EBCD-4310-8547-1B0D31743C76}" srcOrd="1" destOrd="0" presId="urn:microsoft.com/office/officeart/2005/8/layout/bList2"/>
    <dgm:cxn modelId="{F375B0DE-31FC-4531-A49C-946803CFB35D}" type="presOf" srcId="{47767543-55D8-4BA4-8C9F-11131B360625}" destId="{D63EBECC-91AA-46A7-8F27-BC3C04D42726}" srcOrd="0" destOrd="1" presId="urn:microsoft.com/office/officeart/2005/8/layout/bList2"/>
    <dgm:cxn modelId="{BDA3F916-BDF2-4F91-817D-A4143AC85871}" type="presOf" srcId="{19AE3879-9F04-45BB-9965-48AF6E73BCE3}" destId="{47070E27-D3C0-4CFD-A1AA-C6704CF9BC8D}" srcOrd="0" destOrd="0" presId="urn:microsoft.com/office/officeart/2005/8/layout/bList2"/>
    <dgm:cxn modelId="{0FD892B0-DBCE-49BC-8247-51127BA89F57}" type="presOf" srcId="{C85BFDBD-F4C2-44B1-9E75-1A5BA20EAD30}" destId="{ACD0E491-990C-4F2D-A033-6FDB7BF7BDE7}" srcOrd="0" destOrd="0" presId="urn:microsoft.com/office/officeart/2005/8/layout/bList2"/>
    <dgm:cxn modelId="{EF4BA559-0CD7-41BF-B491-92249BBD9DB4}" srcId="{807F6E32-BDA1-4827-89AF-3407D8ABD49E}" destId="{BFF582EA-C0DA-479A-B83D-B766D916AD99}" srcOrd="1" destOrd="0" parTransId="{BFA106F4-9C33-4EFA-BEBA-31B6CBB8EAB5}" sibTransId="{C85BFDBD-F4C2-44B1-9E75-1A5BA20EAD30}"/>
    <dgm:cxn modelId="{BAA96A00-AAF0-48DD-B35C-67A7ED10C2DE}" type="presOf" srcId="{BFF582EA-C0DA-479A-B83D-B766D916AD99}" destId="{042A9363-D062-48FE-9CB3-1D92162862A9}" srcOrd="1" destOrd="0" presId="urn:microsoft.com/office/officeart/2005/8/layout/bList2"/>
    <dgm:cxn modelId="{2A43345A-5F36-4DD6-986D-27C2C94C3D57}" srcId="{DD7D5D73-04D4-4E5E-9230-4723DE1E645C}" destId="{19AE3879-9F04-45BB-9965-48AF6E73BCE3}" srcOrd="0" destOrd="0" parTransId="{0A931270-CA6F-4D2E-A94C-5FD1999F286A}" sibTransId="{3CFE13E5-471B-49F2-B98F-1554F844D7BE}"/>
    <dgm:cxn modelId="{7D063280-C823-4CC5-ACBF-B8630B12DF52}" type="presOf" srcId="{6240152C-31CE-4BA6-B1DC-28470BD44070}" destId="{8FE3BF31-F98C-47B5-A859-875F97962857}" srcOrd="0" destOrd="0" presId="urn:microsoft.com/office/officeart/2005/8/layout/bList2"/>
    <dgm:cxn modelId="{86DEA8F6-0DE8-43C4-8B43-280AD14B00D0}" type="presOf" srcId="{DD7D5D73-04D4-4E5E-9230-4723DE1E645C}" destId="{F3593EEF-EEA8-47EF-B01E-640187DCD13B}" srcOrd="0" destOrd="0" presId="urn:microsoft.com/office/officeart/2005/8/layout/bList2"/>
    <dgm:cxn modelId="{A67B9A39-2744-4894-A2B2-ED1F939A62B2}" srcId="{807F6E32-BDA1-4827-89AF-3407D8ABD49E}" destId="{6240152C-31CE-4BA6-B1DC-28470BD44070}" srcOrd="0" destOrd="0" parTransId="{CCEF1FF2-D344-49F4-8DBB-F53EC01A12CA}" sibTransId="{C02344F0-8C1F-422F-A63F-532457B05E8E}"/>
    <dgm:cxn modelId="{BC9C1051-93AE-4C2C-A70E-A75767B51055}" type="presOf" srcId="{BFF582EA-C0DA-479A-B83D-B766D916AD99}" destId="{5B7CA1F7-C667-4F62-9269-4B0A6CB70292}" srcOrd="0" destOrd="0" presId="urn:microsoft.com/office/officeart/2005/8/layout/bList2"/>
    <dgm:cxn modelId="{C6022264-9709-4F87-8355-DF8E95280DF4}" srcId="{807F6E32-BDA1-4827-89AF-3407D8ABD49E}" destId="{DD7D5D73-04D4-4E5E-9230-4723DE1E645C}" srcOrd="2" destOrd="0" parTransId="{197B53C7-7C1F-453A-877F-137E93DA0B39}" sibTransId="{F7163963-0EF2-459E-ACF8-6FE85DC20D98}"/>
    <dgm:cxn modelId="{79447202-7FAF-45A1-89D2-245C6FA1A675}" srcId="{BFF582EA-C0DA-479A-B83D-B766D916AD99}" destId="{A06CC8D7-E3D0-4416-93F9-5317FBEE3D32}" srcOrd="0" destOrd="0" parTransId="{0984D838-F81F-4D4C-B4FB-1840B90399BA}" sibTransId="{32A3E677-0F9C-4264-9E19-F892964DB676}"/>
    <dgm:cxn modelId="{042A5746-8F35-4F0E-9C6B-22FEE4AB1DDA}" srcId="{6240152C-31CE-4BA6-B1DC-28470BD44070}" destId="{140D5ED0-286A-4A23-8281-A65A64802B9A}" srcOrd="0" destOrd="0" parTransId="{B096CE90-0A79-4FC7-A8BF-AEB6892F1D27}" sibTransId="{A9D505D9-85B4-46D4-AD64-24F000EAAAFA}"/>
    <dgm:cxn modelId="{5684090B-5BFA-49AF-9D6E-9EF571EDFEA5}" type="presOf" srcId="{140D5ED0-286A-4A23-8281-A65A64802B9A}" destId="{D63EBECC-91AA-46A7-8F27-BC3C04D42726}" srcOrd="0" destOrd="0" presId="urn:microsoft.com/office/officeart/2005/8/layout/bList2"/>
    <dgm:cxn modelId="{2B30BAEC-6A6F-4929-9DE4-6B33B8135348}" type="presOf" srcId="{DD7D5D73-04D4-4E5E-9230-4723DE1E645C}" destId="{8C0176E1-15EF-47B9-9B6C-1AC84B57E3FF}" srcOrd="1" destOrd="0" presId="urn:microsoft.com/office/officeart/2005/8/layout/bList2"/>
    <dgm:cxn modelId="{2A055271-CEE1-4EC0-BDC4-9B482F5DE969}" type="presParOf" srcId="{CFF080AB-C576-4813-A603-FDE47AAE6338}" destId="{1F88DF91-66E4-413A-A252-F7D258A7E9C5}" srcOrd="0" destOrd="0" presId="urn:microsoft.com/office/officeart/2005/8/layout/bList2"/>
    <dgm:cxn modelId="{C31F8178-19C6-4620-8549-43600EAEC449}" type="presParOf" srcId="{1F88DF91-66E4-413A-A252-F7D258A7E9C5}" destId="{D63EBECC-91AA-46A7-8F27-BC3C04D42726}" srcOrd="0" destOrd="0" presId="urn:microsoft.com/office/officeart/2005/8/layout/bList2"/>
    <dgm:cxn modelId="{6AE32479-1687-445B-98E7-D59A42A8480C}" type="presParOf" srcId="{1F88DF91-66E4-413A-A252-F7D258A7E9C5}" destId="{8FE3BF31-F98C-47B5-A859-875F97962857}" srcOrd="1" destOrd="0" presId="urn:microsoft.com/office/officeart/2005/8/layout/bList2"/>
    <dgm:cxn modelId="{D7316D2F-3DC3-49AE-9B84-6F40F7B657C4}" type="presParOf" srcId="{1F88DF91-66E4-413A-A252-F7D258A7E9C5}" destId="{C24D6263-EBCD-4310-8547-1B0D31743C76}" srcOrd="2" destOrd="0" presId="urn:microsoft.com/office/officeart/2005/8/layout/bList2"/>
    <dgm:cxn modelId="{38193643-4815-40B2-B201-676C0AE35173}" type="presParOf" srcId="{1F88DF91-66E4-413A-A252-F7D258A7E9C5}" destId="{50C2AEF4-B807-4B95-8D7A-A69FD883461E}" srcOrd="3" destOrd="0" presId="urn:microsoft.com/office/officeart/2005/8/layout/bList2"/>
    <dgm:cxn modelId="{08E83ED6-6694-4B8C-8E53-0E8128F965CB}" type="presParOf" srcId="{CFF080AB-C576-4813-A603-FDE47AAE6338}" destId="{870BE982-3353-4359-8AF1-4DFAD237016B}" srcOrd="1" destOrd="0" presId="urn:microsoft.com/office/officeart/2005/8/layout/bList2"/>
    <dgm:cxn modelId="{F1A431A1-DCC3-4254-ACC4-2DED38E52803}" type="presParOf" srcId="{CFF080AB-C576-4813-A603-FDE47AAE6338}" destId="{71DFDB1A-2435-4B29-951B-40F571ED3750}" srcOrd="2" destOrd="0" presId="urn:microsoft.com/office/officeart/2005/8/layout/bList2"/>
    <dgm:cxn modelId="{D1C585BB-55BD-4C1C-B050-310ACBF2BC8D}" type="presParOf" srcId="{71DFDB1A-2435-4B29-951B-40F571ED3750}" destId="{D1F81C75-982B-4A20-A5FD-4B109BF69B7F}" srcOrd="0" destOrd="0" presId="urn:microsoft.com/office/officeart/2005/8/layout/bList2"/>
    <dgm:cxn modelId="{8FD3F68A-8D5E-4256-BF1F-A1247A1B23F9}" type="presParOf" srcId="{71DFDB1A-2435-4B29-951B-40F571ED3750}" destId="{5B7CA1F7-C667-4F62-9269-4B0A6CB70292}" srcOrd="1" destOrd="0" presId="urn:microsoft.com/office/officeart/2005/8/layout/bList2"/>
    <dgm:cxn modelId="{A57A3076-6F85-4F1B-9C16-C94D4CAB3774}" type="presParOf" srcId="{71DFDB1A-2435-4B29-951B-40F571ED3750}" destId="{042A9363-D062-48FE-9CB3-1D92162862A9}" srcOrd="2" destOrd="0" presId="urn:microsoft.com/office/officeart/2005/8/layout/bList2"/>
    <dgm:cxn modelId="{DDEEA468-56A6-472F-B402-33856C45A5D9}" type="presParOf" srcId="{71DFDB1A-2435-4B29-951B-40F571ED3750}" destId="{2AC8AEC7-F13D-4B75-92A5-62EDEEF8FC02}" srcOrd="3" destOrd="0" presId="urn:microsoft.com/office/officeart/2005/8/layout/bList2"/>
    <dgm:cxn modelId="{EEB4DE66-75B5-4C02-BBFC-3888E3024105}" type="presParOf" srcId="{CFF080AB-C576-4813-A603-FDE47AAE6338}" destId="{ACD0E491-990C-4F2D-A033-6FDB7BF7BDE7}" srcOrd="3" destOrd="0" presId="urn:microsoft.com/office/officeart/2005/8/layout/bList2"/>
    <dgm:cxn modelId="{1491D801-E524-4960-AE20-1C35C3AAEBFA}" type="presParOf" srcId="{CFF080AB-C576-4813-A603-FDE47AAE6338}" destId="{952BBBE6-FE69-4F07-9FA7-B0464EE36B86}" srcOrd="4" destOrd="0" presId="urn:microsoft.com/office/officeart/2005/8/layout/bList2"/>
    <dgm:cxn modelId="{3E3DE897-77A6-4A07-A2AF-458C90D6FE10}" type="presParOf" srcId="{952BBBE6-FE69-4F07-9FA7-B0464EE36B86}" destId="{47070E27-D3C0-4CFD-A1AA-C6704CF9BC8D}" srcOrd="0" destOrd="0" presId="urn:microsoft.com/office/officeart/2005/8/layout/bList2"/>
    <dgm:cxn modelId="{DC731769-C780-4577-B84D-E3CA16027470}" type="presParOf" srcId="{952BBBE6-FE69-4F07-9FA7-B0464EE36B86}" destId="{F3593EEF-EEA8-47EF-B01E-640187DCD13B}" srcOrd="1" destOrd="0" presId="urn:microsoft.com/office/officeart/2005/8/layout/bList2"/>
    <dgm:cxn modelId="{A1D7B42C-B303-4682-B04A-736AA11566C8}" type="presParOf" srcId="{952BBBE6-FE69-4F07-9FA7-B0464EE36B86}" destId="{8C0176E1-15EF-47B9-9B6C-1AC84B57E3FF}" srcOrd="2" destOrd="0" presId="urn:microsoft.com/office/officeart/2005/8/layout/bList2"/>
    <dgm:cxn modelId="{031FBE71-5F2F-418F-8D7E-CB5BD3EC9D09}" type="presParOf" srcId="{952BBBE6-FE69-4F07-9FA7-B0464EE36B86}" destId="{8C1001C1-90C2-4139-9C14-4856C7A142AD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F697980-F897-4FA9-B940-A50608D299C3}">
      <dsp:nvSpPr>
        <dsp:cNvPr id="0" name=""/>
        <dsp:cNvSpPr/>
      </dsp:nvSpPr>
      <dsp:spPr>
        <a:xfrm>
          <a:off x="2757294" y="494664"/>
          <a:ext cx="4346197" cy="4249252"/>
        </a:xfrm>
        <a:prstGeom prst="pie">
          <a:avLst>
            <a:gd name="adj1" fmla="val 16200000"/>
            <a:gd name="adj2" fmla="val 1800000"/>
          </a:avLst>
        </a:prstGeom>
        <a:solidFill>
          <a:srgbClr val="FF66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Спортивные праздники   и соревнования</a:t>
          </a:r>
          <a:endParaRPr lang="ru-RU" sz="2000" b="0" kern="1200" dirty="0">
            <a:solidFill>
              <a:schemeClr val="bg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047844" y="1395101"/>
        <a:ext cx="1552213" cy="1264658"/>
      </dsp:txXfrm>
    </dsp:sp>
    <dsp:sp modelId="{C86CBCD6-F10A-4BB7-9227-B8E5591984E8}">
      <dsp:nvSpPr>
        <dsp:cNvPr id="0" name=""/>
        <dsp:cNvSpPr/>
      </dsp:nvSpPr>
      <dsp:spPr>
        <a:xfrm>
          <a:off x="2568711" y="513056"/>
          <a:ext cx="4536504" cy="4536504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Спортивные секции</a:t>
          </a:r>
          <a:endParaRPr lang="ru-RU" sz="2400" kern="1200" dirty="0">
            <a:solidFill>
              <a:schemeClr val="bg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648831" y="3456384"/>
        <a:ext cx="2430270" cy="1188132"/>
      </dsp:txXfrm>
    </dsp:sp>
    <dsp:sp modelId="{3C57ECA2-4B43-4986-825E-E8870D4BB0D2}">
      <dsp:nvSpPr>
        <dsp:cNvPr id="0" name=""/>
        <dsp:cNvSpPr/>
      </dsp:nvSpPr>
      <dsp:spPr>
        <a:xfrm>
          <a:off x="2507852" y="351038"/>
          <a:ext cx="4471359" cy="4536504"/>
        </a:xfrm>
        <a:prstGeom prst="pie">
          <a:avLst>
            <a:gd name="adj1" fmla="val 9000000"/>
            <a:gd name="adj2" fmla="val 1620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Беседы (акции) о здоровом образе жизни</a:t>
          </a:r>
          <a:endParaRPr lang="ru-RU" sz="2000" b="0" kern="1200" dirty="0">
            <a:solidFill>
              <a:schemeClr val="bg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025785" y="1312345"/>
        <a:ext cx="1596914" cy="1350150"/>
      </dsp:txXfrm>
    </dsp:sp>
    <dsp:sp modelId="{136EF590-7C4E-4F6B-AFC5-B2D8C08FEE29}">
      <dsp:nvSpPr>
        <dsp:cNvPr id="0" name=""/>
        <dsp:cNvSpPr/>
      </dsp:nvSpPr>
      <dsp:spPr>
        <a:xfrm>
          <a:off x="2382439" y="71347"/>
          <a:ext cx="5098166" cy="5098166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345494-1A68-480E-9655-E56794825E31}">
      <dsp:nvSpPr>
        <dsp:cNvPr id="0" name=""/>
        <dsp:cNvSpPr/>
      </dsp:nvSpPr>
      <dsp:spPr>
        <a:xfrm>
          <a:off x="2287879" y="231938"/>
          <a:ext cx="5098166" cy="5098166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1FE01A-F7B5-48BB-9840-250119D071C5}">
      <dsp:nvSpPr>
        <dsp:cNvPr id="0" name=""/>
        <dsp:cNvSpPr/>
      </dsp:nvSpPr>
      <dsp:spPr>
        <a:xfrm>
          <a:off x="2194333" y="70207"/>
          <a:ext cx="5098166" cy="5098166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2362299-37DC-4547-B6DC-DCA9FE0A7EEF}">
      <dsp:nvSpPr>
        <dsp:cNvPr id="0" name=""/>
        <dsp:cNvSpPr/>
      </dsp:nvSpPr>
      <dsp:spPr>
        <a:xfrm rot="5400000">
          <a:off x="219953" y="-227839"/>
          <a:ext cx="1583602" cy="2044624"/>
        </a:xfrm>
        <a:prstGeom prst="chevron">
          <a:avLst/>
        </a:prstGeom>
        <a:solidFill>
          <a:srgbClr val="92D05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kern="12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Физический план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219953" y="-227839"/>
        <a:ext cx="1583602" cy="2044624"/>
      </dsp:txXfrm>
    </dsp:sp>
    <dsp:sp modelId="{F2E97B2F-9287-4641-84A1-A28A93B6E77F}">
      <dsp:nvSpPr>
        <dsp:cNvPr id="0" name=""/>
        <dsp:cNvSpPr/>
      </dsp:nvSpPr>
      <dsp:spPr>
        <a:xfrm rot="5400000">
          <a:off x="4853296" y="-2832725"/>
          <a:ext cx="1029882" cy="6695334"/>
        </a:xfrm>
        <a:prstGeom prst="round2SameRect">
          <a:avLst/>
        </a:prstGeom>
        <a:solidFill>
          <a:schemeClr val="bg1"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Умеет преодолевать усталость, его здоровье позволяет ему действовать в оптимальном режиме</a:t>
          </a:r>
          <a:endParaRPr lang="ru-RU" sz="1900" kern="1200" dirty="0"/>
        </a:p>
      </dsp:txBody>
      <dsp:txXfrm rot="5400000">
        <a:off x="4853296" y="-2832725"/>
        <a:ext cx="1029882" cy="6695334"/>
      </dsp:txXfrm>
    </dsp:sp>
    <dsp:sp modelId="{A3EB19B8-E16C-4DB7-8F31-4405DE847A23}">
      <dsp:nvSpPr>
        <dsp:cNvPr id="0" name=""/>
        <dsp:cNvSpPr/>
      </dsp:nvSpPr>
      <dsp:spPr>
        <a:xfrm rot="5400000">
          <a:off x="198298" y="1215131"/>
          <a:ext cx="1583602" cy="2001314"/>
        </a:xfrm>
        <a:prstGeom prst="chevron">
          <a:avLst/>
        </a:prstGeom>
        <a:solidFill>
          <a:srgbClr val="FF0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kern="1200" dirty="0" smtClean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Интеллект</a:t>
          </a:r>
          <a:endParaRPr lang="ru-RU" sz="2000" b="1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198298" y="1215131"/>
        <a:ext cx="1583602" cy="2001314"/>
      </dsp:txXfrm>
    </dsp:sp>
    <dsp:sp modelId="{B3E1D764-E32B-4751-A865-937E2A5AF227}">
      <dsp:nvSpPr>
        <dsp:cNvPr id="0" name=""/>
        <dsp:cNvSpPr/>
      </dsp:nvSpPr>
      <dsp:spPr>
        <a:xfrm rot="5400000">
          <a:off x="4838680" y="-1458116"/>
          <a:ext cx="1029341" cy="668187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Проявляет хорошие умственные способности, любознательность, воображение</a:t>
          </a:r>
          <a:endParaRPr lang="ru-RU" sz="1900" kern="1200" dirty="0"/>
        </a:p>
      </dsp:txBody>
      <dsp:txXfrm rot="5400000">
        <a:off x="4838680" y="-1458116"/>
        <a:ext cx="1029341" cy="6681874"/>
      </dsp:txXfrm>
    </dsp:sp>
    <dsp:sp modelId="{EC36904D-508C-420A-B240-8AD0D8BEB1D9}">
      <dsp:nvSpPr>
        <dsp:cNvPr id="0" name=""/>
        <dsp:cNvSpPr/>
      </dsp:nvSpPr>
      <dsp:spPr>
        <a:xfrm rot="5400000">
          <a:off x="162293" y="2712549"/>
          <a:ext cx="1583602" cy="1929304"/>
        </a:xfrm>
        <a:prstGeom prst="chevron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Нравственность</a:t>
          </a:r>
          <a:endParaRPr lang="ru-RU" sz="2000" b="1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162293" y="2712549"/>
        <a:ext cx="1583602" cy="1929304"/>
      </dsp:txXfrm>
    </dsp:sp>
    <dsp:sp modelId="{11B714A5-4DF2-4FDA-B8C6-5E009D93C381}">
      <dsp:nvSpPr>
        <dsp:cNvPr id="0" name=""/>
        <dsp:cNvSpPr/>
      </dsp:nvSpPr>
      <dsp:spPr>
        <a:xfrm rot="5400000">
          <a:off x="4777581" y="43177"/>
          <a:ext cx="1029341" cy="67036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Честен, самокритичен, эмпатичен (способен поставить себя на место другого человека и животного)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Способен к сопереживанию</a:t>
          </a:r>
          <a:endParaRPr lang="ru-RU" sz="1900" kern="1200" dirty="0"/>
        </a:p>
      </dsp:txBody>
      <dsp:txXfrm rot="5400000">
        <a:off x="4777581" y="43177"/>
        <a:ext cx="1029341" cy="6703623"/>
      </dsp:txXfrm>
    </dsp:sp>
    <dsp:sp modelId="{7994DF50-8C37-4A40-AE9A-132AB5723BC7}">
      <dsp:nvSpPr>
        <dsp:cNvPr id="0" name=""/>
        <dsp:cNvSpPr/>
      </dsp:nvSpPr>
      <dsp:spPr>
        <a:xfrm rot="5400000">
          <a:off x="234302" y="4061871"/>
          <a:ext cx="1583602" cy="2073323"/>
        </a:xfrm>
        <a:prstGeom prst="chevron">
          <a:avLst/>
        </a:prstGeom>
        <a:solidFill>
          <a:srgbClr val="FFFF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Социум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234302" y="4061871"/>
        <a:ext cx="1583602" cy="2073323"/>
      </dsp:txXfrm>
    </dsp:sp>
    <dsp:sp modelId="{40FA5550-27F8-409C-AA6F-CBCECCC1369E}">
      <dsp:nvSpPr>
        <dsp:cNvPr id="0" name=""/>
        <dsp:cNvSpPr/>
      </dsp:nvSpPr>
      <dsp:spPr>
        <a:xfrm rot="5400000">
          <a:off x="4867917" y="1494217"/>
          <a:ext cx="1029341" cy="668187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Уравновешен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Способен удивляться и восхищаться</a:t>
          </a:r>
          <a:endParaRPr lang="ru-RU" sz="1900" kern="1200" dirty="0"/>
        </a:p>
      </dsp:txBody>
      <dsp:txXfrm rot="5400000">
        <a:off x="4867917" y="1494217"/>
        <a:ext cx="1029341" cy="668187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3EBECC-91AA-46A7-8F27-BC3C04D42726}">
      <dsp:nvSpPr>
        <dsp:cNvPr id="0" name=""/>
        <dsp:cNvSpPr/>
      </dsp:nvSpPr>
      <dsp:spPr>
        <a:xfrm>
          <a:off x="31316" y="1915"/>
          <a:ext cx="2717532" cy="5088508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ru-RU" sz="20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Изменение </a:t>
          </a:r>
          <a:r>
            <a:rPr kumimoji="0" lang="ru-RU" sz="2000" b="1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мировоззрения учителя</a:t>
          </a:r>
          <a:r>
            <a:rPr kumimoji="0" lang="ru-RU" sz="20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,                его отношения к себе, своему жизненному опыту   с позиции проблем здоровьесбережения.</a:t>
          </a:r>
        </a:p>
      </dsp:txBody>
      <dsp:txXfrm>
        <a:off x="31316" y="1915"/>
        <a:ext cx="2717532" cy="5088508"/>
      </dsp:txXfrm>
    </dsp:sp>
    <dsp:sp modelId="{C24D6263-EBCD-4310-8547-1B0D31743C76}">
      <dsp:nvSpPr>
        <dsp:cNvPr id="0" name=""/>
        <dsp:cNvSpPr/>
      </dsp:nvSpPr>
      <dsp:spPr>
        <a:xfrm>
          <a:off x="165579" y="3575212"/>
          <a:ext cx="2619484" cy="7390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0" rIns="35560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Проблема №1</a:t>
          </a:r>
          <a:endParaRPr lang="ru-RU" sz="2800" kern="1200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65579" y="3575212"/>
        <a:ext cx="1844707" cy="739083"/>
      </dsp:txXfrm>
    </dsp:sp>
    <dsp:sp modelId="{50C2AEF4-B807-4B95-8D7A-A69FD883461E}">
      <dsp:nvSpPr>
        <dsp:cNvPr id="0" name=""/>
        <dsp:cNvSpPr/>
      </dsp:nvSpPr>
      <dsp:spPr>
        <a:xfrm>
          <a:off x="1979771" y="3622067"/>
          <a:ext cx="887651" cy="887651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F81C75-982B-4A20-A5FD-4B109BF69B7F}">
      <dsp:nvSpPr>
        <dsp:cNvPr id="0" name=""/>
        <dsp:cNvSpPr/>
      </dsp:nvSpPr>
      <dsp:spPr>
        <a:xfrm>
          <a:off x="3087332" y="5948"/>
          <a:ext cx="2806348" cy="5080443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ru-RU" sz="20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Изменение </a:t>
          </a:r>
          <a:r>
            <a:rPr kumimoji="0" lang="ru-RU" sz="2000" b="1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отношения учителя к учащимся</a:t>
          </a:r>
          <a:r>
            <a:rPr kumimoji="0" lang="ru-RU" sz="20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.       Педагог должен полностью принимать ученика таким, каков он есть, и на этой основе стараться понять, каковы его способности.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87332" y="5948"/>
        <a:ext cx="2806348" cy="5080443"/>
      </dsp:txXfrm>
    </dsp:sp>
    <dsp:sp modelId="{042A9363-D062-48FE-9CB3-1D92162862A9}">
      <dsp:nvSpPr>
        <dsp:cNvPr id="0" name=""/>
        <dsp:cNvSpPr/>
      </dsp:nvSpPr>
      <dsp:spPr>
        <a:xfrm>
          <a:off x="3242342" y="3902048"/>
          <a:ext cx="2536147" cy="8140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0" rIns="35560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Проблема</a:t>
          </a:r>
          <a:r>
            <a:rPr lang="ru-RU" sz="310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№2</a:t>
          </a:r>
          <a:endParaRPr lang="ru-RU" sz="3100" kern="1200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242342" y="3902048"/>
        <a:ext cx="1786019" cy="814067"/>
      </dsp:txXfrm>
    </dsp:sp>
    <dsp:sp modelId="{2AC8AEC7-F13D-4B75-92A5-62EDEEF8FC02}">
      <dsp:nvSpPr>
        <dsp:cNvPr id="0" name=""/>
        <dsp:cNvSpPr/>
      </dsp:nvSpPr>
      <dsp:spPr>
        <a:xfrm>
          <a:off x="5040562" y="3904207"/>
          <a:ext cx="887651" cy="887651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070E27-D3C0-4CFD-A1AA-C6704CF9BC8D}">
      <dsp:nvSpPr>
        <dsp:cNvPr id="0" name=""/>
        <dsp:cNvSpPr/>
      </dsp:nvSpPr>
      <dsp:spPr>
        <a:xfrm>
          <a:off x="6187757" y="9971"/>
          <a:ext cx="2536147" cy="5072397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ru-RU" sz="20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Изменение </a:t>
          </a:r>
          <a:r>
            <a:rPr kumimoji="0" lang="ru-RU" sz="2000" b="1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отношения учителя к задачам учебного процесса педагогики оздоровления</a:t>
          </a:r>
          <a:r>
            <a:rPr kumimoji="0" lang="ru-RU" sz="20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, которое предполагает не только достижение дидактических целей, но и развитие учащихся с максимально сохраненным здоровьем.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187757" y="9971"/>
        <a:ext cx="2536147" cy="5072397"/>
      </dsp:txXfrm>
    </dsp:sp>
    <dsp:sp modelId="{8C0176E1-15EF-47B9-9B6C-1AC84B57E3FF}">
      <dsp:nvSpPr>
        <dsp:cNvPr id="0" name=""/>
        <dsp:cNvSpPr/>
      </dsp:nvSpPr>
      <dsp:spPr>
        <a:xfrm>
          <a:off x="6259048" y="4187013"/>
          <a:ext cx="2536147" cy="8140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0" rIns="35560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Проблема</a:t>
          </a:r>
          <a:r>
            <a:rPr lang="ru-RU" sz="3100" b="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№3</a:t>
          </a:r>
          <a:endParaRPr lang="ru-RU" sz="3100" b="0" kern="1200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259048" y="4187013"/>
        <a:ext cx="1786019" cy="814067"/>
      </dsp:txXfrm>
    </dsp:sp>
    <dsp:sp modelId="{8C1001C1-90C2-4139-9C14-4856C7A142AD}">
      <dsp:nvSpPr>
        <dsp:cNvPr id="0" name=""/>
        <dsp:cNvSpPr/>
      </dsp:nvSpPr>
      <dsp:spPr>
        <a:xfrm>
          <a:off x="8076836" y="4156238"/>
          <a:ext cx="887651" cy="887651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808C632-6D75-4DC1-BB1B-94352C568EDD}" type="datetimeFigureOut">
              <a:rPr lang="ru-RU"/>
              <a:pPr>
                <a:defRPr/>
              </a:pPr>
              <a:t>24.11.2011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CED9947-A160-4E9A-9E5F-CA3BA43844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7736120-BDF8-4655-B728-ACC33A14A0ED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8B3A019-896F-4B81-9CE1-E8D637E85AF4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E752F8A-1E43-4382-AFFB-4204F96DD822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9217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9218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ABEB77-F53A-48DC-8B61-D47A70844D1E}" type="datetimeFigureOut">
              <a:rPr lang="ru-RU"/>
              <a:pPr>
                <a:defRPr/>
              </a:pPr>
              <a:t>24.11.2011</a:t>
            </a:fld>
            <a:endParaRPr lang="ru-RU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9AC15E-6816-47B6-9A33-9A91E802B0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39116-4EE2-4D20-98A5-F36806D819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D27E9-F21E-4AA3-BA14-666048FD9D60}" type="datetimeFigureOut">
              <a:rPr lang="ru-RU"/>
              <a:pPr>
                <a:defRPr/>
              </a:pPr>
              <a:t>24.11.2011</a:t>
            </a:fld>
            <a:endParaRPr lang="ru-RU"/>
          </a:p>
        </p:txBody>
      </p:sp>
    </p:spTree>
  </p:cSld>
  <p:clrMapOvr>
    <a:masterClrMapping/>
  </p:clrMapOvr>
  <p:transition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2796F-9EDA-4BD5-B18D-9FC31A54BD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CC4E4-8C22-4098-8D95-6DB09FFD2F49}" type="datetimeFigureOut">
              <a:rPr lang="ru-RU"/>
              <a:pPr>
                <a:defRPr/>
              </a:pPr>
              <a:t>24.11.2011</a:t>
            </a:fld>
            <a:endParaRPr lang="ru-RU"/>
          </a:p>
        </p:txBody>
      </p:sp>
    </p:spTree>
  </p:cSld>
  <p:clrMapOvr>
    <a:masterClrMapping/>
  </p:clrMapOvr>
  <p:transition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65C6BA-3F9D-45F3-851A-673BA840F8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A5753D-A83F-406F-BC2C-80F48F0FE3B3}" type="datetimeFigureOut">
              <a:rPr lang="ru-RU"/>
              <a:pPr>
                <a:defRPr/>
              </a:pPr>
              <a:t>24.11.2011</a:t>
            </a:fld>
            <a:endParaRPr lang="ru-RU"/>
          </a:p>
        </p:txBody>
      </p:sp>
    </p:spTree>
  </p:cSld>
  <p:clrMapOvr>
    <a:masterClrMapping/>
  </p:clrMapOvr>
  <p:transition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A0E33-1D77-4CBD-8495-9CC81DF07F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4DF190-DFD5-4BB6-8D98-E44AD98AAE73}" type="datetimeFigureOut">
              <a:rPr lang="ru-RU"/>
              <a:pPr>
                <a:defRPr/>
              </a:pPr>
              <a:t>24.11.2011</a:t>
            </a:fld>
            <a:endParaRPr lang="ru-RU"/>
          </a:p>
        </p:txBody>
      </p:sp>
    </p:spTree>
  </p:cSld>
  <p:clrMapOvr>
    <a:masterClrMapping/>
  </p:clrMapOvr>
  <p:transition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5C674-EDDF-4FE3-9B49-08C7AB1CF5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F37F03-F387-422A-B0BC-51A5EE3041E2}" type="datetimeFigureOut">
              <a:rPr lang="ru-RU"/>
              <a:pPr>
                <a:defRPr/>
              </a:pPr>
              <a:t>24.11.2011</a:t>
            </a:fld>
            <a:endParaRPr lang="ru-RU"/>
          </a:p>
        </p:txBody>
      </p:sp>
    </p:spTree>
  </p:cSld>
  <p:clrMapOvr>
    <a:masterClrMapping/>
  </p:clrMapOvr>
  <p:transition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21549-C1F9-4549-AB70-4F27286B38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48896F-0AB9-4390-A661-10ADBBA19313}" type="datetimeFigureOut">
              <a:rPr lang="ru-RU"/>
              <a:pPr>
                <a:defRPr/>
              </a:pPr>
              <a:t>24.11.2011</a:t>
            </a:fld>
            <a:endParaRPr lang="ru-RU"/>
          </a:p>
        </p:txBody>
      </p:sp>
    </p:spTree>
  </p:cSld>
  <p:clrMapOvr>
    <a:masterClrMapping/>
  </p:clrMapOvr>
  <p:transition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FA89F6-4AD2-4CCC-B46A-D95437ACE6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0CAFF-F514-41DC-8FC7-CCF8DEC489B2}" type="datetimeFigureOut">
              <a:rPr lang="ru-RU"/>
              <a:pPr>
                <a:defRPr/>
              </a:pPr>
              <a:t>24.11.2011</a:t>
            </a:fld>
            <a:endParaRPr lang="ru-RU"/>
          </a:p>
        </p:txBody>
      </p:sp>
    </p:spTree>
  </p:cSld>
  <p:clrMapOvr>
    <a:masterClrMapping/>
  </p:clrMapOvr>
  <p:transition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CCDAD8-C25F-4E00-B003-027071B15F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E3CD0A-05DE-4AE1-819C-C62A0E0873A0}" type="datetimeFigureOut">
              <a:rPr lang="ru-RU"/>
              <a:pPr>
                <a:defRPr/>
              </a:pPr>
              <a:t>24.11.2011</a:t>
            </a:fld>
            <a:endParaRPr lang="ru-RU"/>
          </a:p>
        </p:txBody>
      </p:sp>
    </p:spTree>
  </p:cSld>
  <p:clrMapOvr>
    <a:masterClrMapping/>
  </p:clrMapOvr>
  <p:transition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4CEC96-A392-459A-9C0B-270370AE80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EEFF9A-DD68-48A2-BF30-EC1150E676EF}" type="datetimeFigureOut">
              <a:rPr lang="ru-RU"/>
              <a:pPr>
                <a:defRPr/>
              </a:pPr>
              <a:t>24.11.2011</a:t>
            </a:fld>
            <a:endParaRPr lang="ru-RU"/>
          </a:p>
        </p:txBody>
      </p:sp>
    </p:spTree>
  </p:cSld>
  <p:clrMapOvr>
    <a:masterClrMapping/>
  </p:clrMapOvr>
  <p:transition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B7FFBA-DBB7-4B42-86AA-2635CBF9D1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F4F08-4536-4EE2-8B34-CFF83E11B991}" type="datetimeFigureOut">
              <a:rPr lang="ru-RU"/>
              <a:pPr>
                <a:defRPr/>
              </a:pPr>
              <a:t>24.11.2011</a:t>
            </a:fld>
            <a:endParaRPr lang="ru-RU"/>
          </a:p>
        </p:txBody>
      </p:sp>
    </p:spTree>
  </p:cSld>
  <p:clrMapOvr>
    <a:masterClrMapping/>
  </p:clrMapOvr>
  <p:transition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7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62D6887-BC24-4A58-A594-23D5F6904928}" type="datetimeFigureOut">
              <a:rPr lang="ru-RU"/>
              <a:pPr>
                <a:defRPr/>
              </a:pPr>
              <a:t>24.11.2011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5666AAE-B7A8-4A7C-B28D-7017A7A718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E7D1D0-33F1-4F5D-9FDA-0B3D703E4B61}" type="datetimeFigureOut">
              <a:rPr lang="ru-RU"/>
              <a:pPr>
                <a:defRPr/>
              </a:pPr>
              <a:t>24.11.2011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5903FE-D8FC-4C2D-9541-53CC1CF570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D9316EC-4326-47DF-AEEB-DE744532708A}" type="datetimeFigureOut">
              <a:rPr lang="ru-RU"/>
              <a:pPr>
                <a:defRPr/>
              </a:pPr>
              <a:t>24.11.2011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37B2F97-BD67-47DD-9289-1CD79304A3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0F234F-6F73-434F-A8E8-97375D7B6080}" type="datetimeFigureOut">
              <a:rPr lang="ru-RU"/>
              <a:pPr>
                <a:defRPr/>
              </a:pPr>
              <a:t>24.11.2011</a:t>
            </a:fld>
            <a:endParaRPr lang="ru-RU"/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3F48C3-0D90-4228-8696-BF5CC49F11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4F2F9-FDB1-4CFE-B85C-C3B921785872}" type="datetimeFigureOut">
              <a:rPr lang="ru-RU"/>
              <a:pPr>
                <a:defRPr/>
              </a:pPr>
              <a:t>24.11.2011</a:t>
            </a:fld>
            <a:endParaRPr lang="ru-RU"/>
          </a:p>
        </p:txBody>
      </p:sp>
      <p:sp>
        <p:nvSpPr>
          <p:cNvPr id="8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AF5F7-4B4A-40FD-9B32-69A44775AE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3EAC5F-29A2-48BE-9F9D-415CA298C58B}" type="datetimeFigureOut">
              <a:rPr lang="ru-RU"/>
              <a:pPr>
                <a:defRPr/>
              </a:pPr>
              <a:t>24.11.2011</a:t>
            </a:fld>
            <a:endParaRPr lang="ru-RU"/>
          </a:p>
        </p:txBody>
      </p:sp>
      <p:sp>
        <p:nvSpPr>
          <p:cNvPr id="4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C7A9B-ECF4-4C80-9B0D-02EC7B5DD1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DA7E989-4541-4247-8B3D-D824E45070AD}" type="datetimeFigureOut">
              <a:rPr lang="ru-RU"/>
              <a:pPr>
                <a:defRPr/>
              </a:pPr>
              <a:t>24.11.2011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6B98B6D-CE98-4D78-8DC0-EC3DFC1C07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5F3211-AC66-4FD6-9F9D-6FD4D996929B}" type="datetimeFigureOut">
              <a:rPr lang="ru-RU"/>
              <a:pPr>
                <a:defRPr/>
              </a:pPr>
              <a:t>24.11.2011</a:t>
            </a:fld>
            <a:endParaRPr lang="ru-RU"/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27D93-734A-47B9-9F8A-00B63A361B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Прямоугольник с одним скругленным углом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0E9367C-AD74-4B92-8843-41C6C6946D7B}" type="datetimeFigureOut">
              <a:rPr lang="ru-RU"/>
              <a:pPr>
                <a:defRPr/>
              </a:pPr>
              <a:t>24.11.2011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61803EE-7858-412D-970A-CAFFF26909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011446-641E-4C9A-B6E4-2E297A62EE33}" type="datetimeFigureOut">
              <a:rPr lang="ru-RU"/>
              <a:pPr>
                <a:defRPr/>
              </a:pPr>
              <a:t>24.11.2011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6F1A8-4D9C-4316-83B1-1D6AC5BFB2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CD425C-F1C4-46C9-B64C-3E08BDA261EC}" type="datetimeFigureOut">
              <a:rPr lang="ru-RU"/>
              <a:pPr>
                <a:defRPr/>
              </a:pPr>
              <a:t>24.11.2011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47185-07DE-4596-B2FC-BC10D0501D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>
            <a:alpha val="45882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BA1AE043-857F-44A5-9B0B-37DE66145E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91141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1142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1143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91144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91145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91146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91147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1148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91149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115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fld id="{7565CD31-51B7-47B6-AE96-1B1BBE02DC30}" type="datetimeFigureOut">
              <a:rPr lang="ru-RU"/>
              <a:pPr>
                <a:defRPr/>
              </a:pPr>
              <a:t>24.11.2011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36" r:id="rId2"/>
    <p:sldLayoutId id="2147483835" r:id="rId3"/>
    <p:sldLayoutId id="2147483834" r:id="rId4"/>
    <p:sldLayoutId id="2147483833" r:id="rId5"/>
    <p:sldLayoutId id="2147483832" r:id="rId6"/>
    <p:sldLayoutId id="2147483831" r:id="rId7"/>
    <p:sldLayoutId id="2147483830" r:id="rId8"/>
    <p:sldLayoutId id="2147483829" r:id="rId9"/>
    <p:sldLayoutId id="2147483828" r:id="rId10"/>
    <p:sldLayoutId id="2147483827" r:id="rId11"/>
  </p:sldLayoutIdLst>
  <p:transition>
    <p:push dir="u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>
            <a:alpha val="45882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55" name="Текст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31B4F89E-3C3E-45D6-8818-A07FB12ED0E0}" type="datetimeFigureOut">
              <a:rPr lang="ru-RU"/>
              <a:pPr>
                <a:defRPr/>
              </a:pPr>
              <a:t>24.11.2011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D95E3F70-DF1F-4A6B-A5CA-AF1DD8869F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3" r:id="rId2"/>
    <p:sldLayoutId id="2147483846" r:id="rId3"/>
    <p:sldLayoutId id="2147483842" r:id="rId4"/>
    <p:sldLayoutId id="2147483841" r:id="rId5"/>
    <p:sldLayoutId id="2147483840" r:id="rId6"/>
    <p:sldLayoutId id="2147483847" r:id="rId7"/>
    <p:sldLayoutId id="2147483839" r:id="rId8"/>
    <p:sldLayoutId id="2147483848" r:id="rId9"/>
    <p:sldLayoutId id="2147483838" r:id="rId10"/>
    <p:sldLayoutId id="2147483837" r:id="rId11"/>
  </p:sldLayoutIdLst>
  <p:transition>
    <p:push dir="u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  <a:extLst/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25425"/>
            <a:ext cx="8078787" cy="969963"/>
          </a:xfrm>
        </p:spPr>
        <p:txBody>
          <a:bodyPr lIns="81921" tIns="40961" rIns="81921" bIns="40961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0" dirty="0">
                <a:solidFill>
                  <a:srgbClr val="6600FF"/>
                </a:solidFill>
              </a:rPr>
              <a:t>Разрешите представиться</a:t>
            </a:r>
            <a:r>
              <a:rPr lang="ru-RU" sz="4000" dirty="0">
                <a:solidFill>
                  <a:srgbClr val="6600FF"/>
                </a:solidFill>
              </a:rPr>
              <a:t>!</a:t>
            </a:r>
          </a:p>
        </p:txBody>
      </p:sp>
      <p:sp>
        <p:nvSpPr>
          <p:cNvPr id="312323" name="Rectangle 3"/>
          <p:cNvSpPr>
            <a:spLocks noGrp="1" noChangeArrowheads="1"/>
          </p:cNvSpPr>
          <p:nvPr>
            <p:ph type="body" idx="2"/>
          </p:nvPr>
        </p:nvSpPr>
        <p:spPr>
          <a:xfrm>
            <a:off x="3995738" y="1341438"/>
            <a:ext cx="4932362" cy="4824412"/>
          </a:xfrm>
        </p:spPr>
        <p:txBody>
          <a:bodyPr rIns="81921" bIns="40961">
            <a:normAutofit/>
          </a:bodyPr>
          <a:lstStyle/>
          <a:p>
            <a:pPr marL="0" marR="0" eaLnBrk="1" hangingPunct="1">
              <a:lnSpc>
                <a:spcPct val="110000"/>
              </a:lnSpc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771F28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b="1" dirty="0" err="1" smtClean="0">
                <a:solidFill>
                  <a:srgbClr val="771F28"/>
                </a:solidFill>
                <a:latin typeface="Times New Roman" pitchFamily="18" charset="0"/>
                <a:cs typeface="Times New Roman" pitchFamily="18" charset="0"/>
              </a:rPr>
              <a:t>Давлетшина</a:t>
            </a:r>
            <a:r>
              <a:rPr lang="ru-RU" sz="2800" b="1" dirty="0" smtClean="0">
                <a:solidFill>
                  <a:srgbClr val="771F2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771F28"/>
                </a:solidFill>
                <a:latin typeface="Times New Roman" pitchFamily="18" charset="0"/>
                <a:cs typeface="Times New Roman" pitchFamily="18" charset="0"/>
              </a:rPr>
              <a:t>Гульназ</a:t>
            </a:r>
            <a:r>
              <a:rPr lang="ru-RU" sz="2800" b="1" dirty="0" smtClean="0">
                <a:solidFill>
                  <a:srgbClr val="771F2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771F28"/>
                </a:solidFill>
                <a:latin typeface="Times New Roman" pitchFamily="18" charset="0"/>
                <a:cs typeface="Times New Roman" pitchFamily="18" charset="0"/>
              </a:rPr>
              <a:t>Наиловна</a:t>
            </a:r>
            <a:endParaRPr lang="ru-RU" sz="2800" b="1" dirty="0" smtClean="0">
              <a:solidFill>
                <a:srgbClr val="771F28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eaLnBrk="1" hangingPunct="1">
              <a:lnSpc>
                <a:spcPct val="110000"/>
              </a:lnSpc>
              <a:spcBef>
                <a:spcPct val="0"/>
              </a:spcBef>
              <a:defRPr/>
            </a:pPr>
            <a:endParaRPr lang="ru-RU" sz="2800" b="1" dirty="0" smtClean="0">
              <a:solidFill>
                <a:srgbClr val="771F28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eaLnBrk="1" hangingPunct="1">
              <a:spcBef>
                <a:spcPct val="0"/>
              </a:spcBef>
              <a:defRPr/>
            </a:pPr>
            <a:r>
              <a:rPr lang="ru-RU" sz="2400" b="1" dirty="0" smtClean="0">
                <a:solidFill>
                  <a:srgbClr val="771F28"/>
                </a:solidFill>
                <a:latin typeface="Times New Roman" pitchFamily="18" charset="0"/>
                <a:cs typeface="Times New Roman" pitchFamily="18" charset="0"/>
              </a:rPr>
              <a:t>Учитель физической культуры</a:t>
            </a:r>
          </a:p>
          <a:p>
            <a:pPr marL="0" marR="0" eaLnBrk="1" hangingPunct="1">
              <a:spcBef>
                <a:spcPct val="0"/>
              </a:spcBef>
              <a:defRPr/>
            </a:pPr>
            <a:r>
              <a:rPr lang="ru-RU" sz="2400" b="1" dirty="0" smtClean="0">
                <a:solidFill>
                  <a:srgbClr val="771F28"/>
                </a:solidFill>
                <a:latin typeface="Times New Roman" pitchFamily="18" charset="0"/>
                <a:cs typeface="Times New Roman" pitchFamily="18" charset="0"/>
              </a:rPr>
              <a:t>МОУ Гимназия №</a:t>
            </a:r>
            <a:r>
              <a:rPr lang="ru-RU" sz="2400" b="1" dirty="0" smtClean="0">
                <a:solidFill>
                  <a:srgbClr val="771F28"/>
                </a:solidFill>
                <a:latin typeface="Times New Roman" pitchFamily="18" charset="0"/>
                <a:cs typeface="Times New Roman" pitchFamily="18" charset="0"/>
              </a:rPr>
              <a:t>4 г. Бавлы</a:t>
            </a:r>
            <a:endParaRPr lang="en-US" sz="2400" b="1" dirty="0" smtClean="0">
              <a:solidFill>
                <a:srgbClr val="771F28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eaLnBrk="1" hangingPunct="1">
              <a:spcBef>
                <a:spcPct val="0"/>
              </a:spcBef>
              <a:defRPr/>
            </a:pPr>
            <a:r>
              <a:rPr lang="ru-RU" sz="2400" b="1" dirty="0" smtClean="0">
                <a:solidFill>
                  <a:srgbClr val="771F28"/>
                </a:solidFill>
                <a:latin typeface="Times New Roman" pitchFamily="18" charset="0"/>
                <a:cs typeface="Times New Roman" pitchFamily="18" charset="0"/>
              </a:rPr>
              <a:t>Педагогический стаж: 17 лет</a:t>
            </a:r>
          </a:p>
          <a:p>
            <a:pPr marL="0" marR="0" eaLnBrk="1" hangingPunct="1">
              <a:spcBef>
                <a:spcPct val="0"/>
              </a:spcBef>
              <a:defRPr/>
            </a:pPr>
            <a:r>
              <a:rPr lang="ru-RU" sz="2400" b="1" dirty="0" smtClean="0">
                <a:solidFill>
                  <a:srgbClr val="771F28"/>
                </a:solidFill>
                <a:latin typeface="Times New Roman" pitchFamily="18" charset="0"/>
                <a:cs typeface="Times New Roman" pitchFamily="18" charset="0"/>
              </a:rPr>
              <a:t>Квалификационная категория: первая</a:t>
            </a:r>
          </a:p>
          <a:p>
            <a:pPr marL="0" marR="0" eaLnBrk="1" hangingPunct="1">
              <a:lnSpc>
                <a:spcPct val="110000"/>
              </a:lnSpc>
              <a:spcBef>
                <a:spcPct val="0"/>
              </a:spcBef>
              <a:defRPr/>
            </a:pPr>
            <a:endParaRPr lang="ru-RU" sz="2400" kern="0" dirty="0" smtClean="0">
              <a:solidFill>
                <a:srgbClr val="771F2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marL="0" marR="0" eaLnBrk="1" hangingPunct="1">
              <a:lnSpc>
                <a:spcPct val="110000"/>
              </a:lnSpc>
              <a:spcBef>
                <a:spcPct val="0"/>
              </a:spcBef>
              <a:defRPr/>
            </a:pPr>
            <a:endParaRPr lang="ru-RU" sz="2400" b="1" dirty="0" smtClean="0">
              <a:solidFill>
                <a:srgbClr val="771F2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6" name="Picture 9" descr="254325 7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500174"/>
            <a:ext cx="2485599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2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" presetClass="exit" presetSubtype="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23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007604" y="368660"/>
            <a:ext cx="7273689" cy="3167634"/>
          </a:xfrm>
        </p:spPr>
        <p:txBody>
          <a:bodyPr lIns="0" tIns="0" rIns="18288" b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pc="50" dirty="0" err="1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Здоровьесберегающие</a:t>
            </a:r>
            <a:r>
              <a:rPr lang="ru-RU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образовательные технологии в работе учителей физической культуры</a:t>
            </a:r>
          </a:p>
        </p:txBody>
      </p:sp>
      <p:pic>
        <p:nvPicPr>
          <p:cNvPr id="9219" name="Picture 4" descr="C:\Users\NB505_0048\Desktop\imagesCAJHW45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2388" y="3968750"/>
            <a:ext cx="35814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989138"/>
            <a:ext cx="8137525" cy="313213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3300" smtClean="0">
                <a:latin typeface="Calibri" pitchFamily="34" charset="0"/>
              </a:rPr>
              <a:t>   Здоровье – это состояние устойчивого равновесия во всех системах организма, позволяющее человеку плодотворно работать ,интересно отдыхать и развиваться как личности.</a:t>
            </a:r>
          </a:p>
          <a:p>
            <a:pPr eaLnBrk="1" hangingPunct="1">
              <a:buFont typeface="Wingdings" pitchFamily="2" charset="2"/>
              <a:buNone/>
            </a:pPr>
            <a:endParaRPr lang="ru-RU" sz="3300" smtClean="0"/>
          </a:p>
          <a:p>
            <a:pPr eaLnBrk="1" hangingPunct="1">
              <a:buFont typeface="Wingdings" pitchFamily="2" charset="2"/>
              <a:buNone/>
            </a:pPr>
            <a:endParaRPr lang="ru-RU" smtClean="0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215900" y="549275"/>
            <a:ext cx="89281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Здоровье – это главная </a:t>
            </a:r>
          </a:p>
          <a:p>
            <a:pPr algn="ctr"/>
            <a:r>
              <a:rPr lang="ru-RU" sz="36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человеческая ценность</a:t>
            </a:r>
            <a:endParaRPr lang="ru-RU" sz="360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4" name="Picture 4" descr="C:\Users\NB505_0048\Desktop\zdorove-chelove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50013" y="3565525"/>
            <a:ext cx="2693987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5" name="AutoShape 3"/>
          <p:cNvSpPr>
            <a:spLocks noChangeArrowheads="1"/>
          </p:cNvSpPr>
          <p:nvPr/>
        </p:nvSpPr>
        <p:spPr bwMode="gray">
          <a:xfrm rot="39573186">
            <a:off x="4777581" y="2534444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bg2">
                  <a:gamma/>
                  <a:shade val="89020"/>
                  <a:invGamma/>
                  <a:alpha val="0"/>
                </a:schemeClr>
              </a:gs>
              <a:gs pos="100000">
                <a:schemeClr val="bg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12676" name="AutoShape 4"/>
          <p:cNvSpPr>
            <a:spLocks noChangeArrowheads="1"/>
          </p:cNvSpPr>
          <p:nvPr/>
        </p:nvSpPr>
        <p:spPr bwMode="gray">
          <a:xfrm rot="3465783">
            <a:off x="4777582" y="4698206"/>
            <a:ext cx="792162" cy="288925"/>
          </a:xfrm>
          <a:prstGeom prst="rightArrow">
            <a:avLst>
              <a:gd name="adj1" fmla="val 35167"/>
              <a:gd name="adj2" fmla="val 111028"/>
            </a:avLst>
          </a:prstGeom>
          <a:gradFill rotWithShape="1">
            <a:gsLst>
              <a:gs pos="0">
                <a:schemeClr val="bg2">
                  <a:gamma/>
                  <a:shade val="89020"/>
                  <a:invGamma/>
                  <a:alpha val="0"/>
                </a:schemeClr>
              </a:gs>
              <a:gs pos="100000">
                <a:schemeClr val="bg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12677" name="AutoShape 5"/>
          <p:cNvSpPr>
            <a:spLocks noChangeArrowheads="1"/>
          </p:cNvSpPr>
          <p:nvPr/>
        </p:nvSpPr>
        <p:spPr bwMode="gray">
          <a:xfrm rot="35969022">
            <a:off x="3558381" y="2610644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bg2">
                  <a:gamma/>
                  <a:shade val="89020"/>
                  <a:invGamma/>
                  <a:alpha val="0"/>
                </a:schemeClr>
              </a:gs>
              <a:gs pos="100000">
                <a:schemeClr val="bg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12678" name="AutoShape 6"/>
          <p:cNvSpPr>
            <a:spLocks noChangeArrowheads="1"/>
          </p:cNvSpPr>
          <p:nvPr/>
        </p:nvSpPr>
        <p:spPr bwMode="gray">
          <a:xfrm rot="7535209">
            <a:off x="3520281" y="4664869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bg2">
                  <a:gamma/>
                  <a:shade val="89020"/>
                  <a:invGamma/>
                  <a:alpha val="0"/>
                </a:schemeClr>
              </a:gs>
              <a:gs pos="100000">
                <a:schemeClr val="bg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12679" name="AutoShape 7"/>
          <p:cNvSpPr>
            <a:spLocks noChangeArrowheads="1"/>
          </p:cNvSpPr>
          <p:nvPr/>
        </p:nvSpPr>
        <p:spPr bwMode="gray">
          <a:xfrm>
            <a:off x="5356225" y="3662363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bg2">
                  <a:gamma/>
                  <a:shade val="89020"/>
                  <a:invGamma/>
                  <a:alpha val="0"/>
                </a:schemeClr>
              </a:gs>
              <a:gs pos="100000">
                <a:schemeClr val="bg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12680" name="AutoShape 8"/>
          <p:cNvSpPr>
            <a:spLocks noChangeArrowheads="1"/>
          </p:cNvSpPr>
          <p:nvPr/>
        </p:nvSpPr>
        <p:spPr bwMode="gray">
          <a:xfrm rot="-10800000">
            <a:off x="2946400" y="3656013"/>
            <a:ext cx="863600" cy="288925"/>
          </a:xfrm>
          <a:prstGeom prst="rightArrow">
            <a:avLst>
              <a:gd name="adj1" fmla="val 35167"/>
              <a:gd name="adj2" fmla="val 121041"/>
            </a:avLst>
          </a:prstGeom>
          <a:gradFill rotWithShape="1">
            <a:gsLst>
              <a:gs pos="0">
                <a:schemeClr val="bg2">
                  <a:gamma/>
                  <a:shade val="89020"/>
                  <a:invGamma/>
                  <a:alpha val="0"/>
                </a:schemeClr>
              </a:gs>
              <a:gs pos="100000">
                <a:schemeClr val="bg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1272" name="Oval 9"/>
          <p:cNvSpPr>
            <a:spLocks noChangeArrowheads="1"/>
          </p:cNvSpPr>
          <p:nvPr/>
        </p:nvSpPr>
        <p:spPr bwMode="gray">
          <a:xfrm>
            <a:off x="2692400" y="1893888"/>
            <a:ext cx="3743325" cy="3744912"/>
          </a:xfrm>
          <a:prstGeom prst="ellipse">
            <a:avLst/>
          </a:prstGeom>
          <a:noFill/>
          <a:ln w="38100" algn="ctr">
            <a:solidFill>
              <a:schemeClr val="tx2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grpSp>
        <p:nvGrpSpPr>
          <p:cNvPr id="11273" name="Group 10"/>
          <p:cNvGrpSpPr>
            <a:grpSpLocks/>
          </p:cNvGrpSpPr>
          <p:nvPr/>
        </p:nvGrpSpPr>
        <p:grpSpPr bwMode="auto">
          <a:xfrm>
            <a:off x="3348038" y="5151438"/>
            <a:ext cx="360362" cy="360362"/>
            <a:chOff x="2109" y="3612"/>
            <a:chExt cx="227" cy="227"/>
          </a:xfrm>
        </p:grpSpPr>
        <p:sp>
          <p:nvSpPr>
            <p:cNvPr id="412683" name="Oval 11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8627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2684" name="Oval 12"/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6471"/>
                    <a:invGamma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412685" name="Oval 13"/>
          <p:cNvSpPr>
            <a:spLocks noChangeArrowheads="1"/>
          </p:cNvSpPr>
          <p:nvPr/>
        </p:nvSpPr>
        <p:spPr bwMode="gray">
          <a:xfrm>
            <a:off x="3624263" y="2846388"/>
            <a:ext cx="1944687" cy="1944687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tint val="0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tint val="0"/>
                  <a:invGamma/>
                </a:scheme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11275" name="Oval 14"/>
          <p:cNvSpPr>
            <a:spLocks noChangeArrowheads="1"/>
          </p:cNvSpPr>
          <p:nvPr/>
        </p:nvSpPr>
        <p:spPr bwMode="gray">
          <a:xfrm>
            <a:off x="3617913" y="2830513"/>
            <a:ext cx="1944687" cy="1944687"/>
          </a:xfrm>
          <a:prstGeom prst="ellipse">
            <a:avLst/>
          </a:prstGeom>
          <a:solidFill>
            <a:srgbClr val="FF0000">
              <a:alpha val="32156"/>
            </a:srgbClr>
          </a:solidFill>
          <a:ln w="38100" algn="ctr">
            <a:solidFill>
              <a:srgbClr val="FFFF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12687" name="Oval 15"/>
          <p:cNvSpPr>
            <a:spLocks noChangeArrowheads="1"/>
          </p:cNvSpPr>
          <p:nvPr/>
        </p:nvSpPr>
        <p:spPr bwMode="gray">
          <a:xfrm>
            <a:off x="3751263" y="2973388"/>
            <a:ext cx="1690687" cy="1690687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54118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54118"/>
                  <a:invGamma/>
                </a:schemeClr>
              </a:gs>
            </a:gsLst>
            <a:lin ang="189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412688" name="Oval 16"/>
          <p:cNvSpPr>
            <a:spLocks noChangeArrowheads="1"/>
          </p:cNvSpPr>
          <p:nvPr/>
        </p:nvSpPr>
        <p:spPr bwMode="gray">
          <a:xfrm>
            <a:off x="3733800" y="2946400"/>
            <a:ext cx="1690688" cy="1690688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63529"/>
                  <a:invGamma/>
                </a:schemeClr>
              </a:gs>
              <a:gs pos="100000">
                <a:schemeClr val="hlink">
                  <a:alpha val="0"/>
                </a:scheme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endParaRPr lang="ru-RU"/>
          </a:p>
        </p:txBody>
      </p:sp>
      <p:grpSp>
        <p:nvGrpSpPr>
          <p:cNvPr id="11278" name="Group 17"/>
          <p:cNvGrpSpPr>
            <a:grpSpLocks/>
          </p:cNvGrpSpPr>
          <p:nvPr/>
        </p:nvGrpSpPr>
        <p:grpSpPr bwMode="auto">
          <a:xfrm>
            <a:off x="3851275" y="2997200"/>
            <a:ext cx="1522413" cy="1522413"/>
            <a:chOff x="2416" y="1926"/>
            <a:chExt cx="959" cy="959"/>
          </a:xfrm>
        </p:grpSpPr>
        <p:sp>
          <p:nvSpPr>
            <p:cNvPr id="11331" name="Oval 18"/>
            <p:cNvSpPr>
              <a:spLocks noChangeArrowheads="1"/>
            </p:cNvSpPr>
            <p:nvPr/>
          </p:nvSpPr>
          <p:spPr bwMode="gray">
            <a:xfrm>
              <a:off x="2416" y="1926"/>
              <a:ext cx="959" cy="959"/>
            </a:xfrm>
            <a:prstGeom prst="ellipse">
              <a:avLst/>
            </a:prstGeom>
            <a:solidFill>
              <a:srgbClr val="CCFFCC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1332" name="Oval 19"/>
            <p:cNvSpPr>
              <a:spLocks noChangeArrowheads="1"/>
            </p:cNvSpPr>
            <p:nvPr/>
          </p:nvSpPr>
          <p:spPr bwMode="gray">
            <a:xfrm>
              <a:off x="2430" y="1938"/>
              <a:ext cx="927" cy="928"/>
            </a:xfrm>
            <a:prstGeom prst="ellipse">
              <a:avLst/>
            </a:prstGeom>
            <a:solidFill>
              <a:srgbClr val="CCFFCC"/>
            </a:soli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11333" name="Oval 20"/>
            <p:cNvSpPr>
              <a:spLocks noChangeArrowheads="1"/>
            </p:cNvSpPr>
            <p:nvPr/>
          </p:nvSpPr>
          <p:spPr bwMode="gray">
            <a:xfrm>
              <a:off x="2441" y="1944"/>
              <a:ext cx="906" cy="904"/>
            </a:xfrm>
            <a:prstGeom prst="ellipse">
              <a:avLst/>
            </a:prstGeom>
            <a:solidFill>
              <a:srgbClr val="FFFF00">
                <a:alpha val="0"/>
              </a:srgbClr>
            </a:solidFill>
            <a:ln w="9525" algn="ctr">
              <a:solidFill>
                <a:srgbClr val="FFFF00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11334" name="Oval 21"/>
            <p:cNvSpPr>
              <a:spLocks noChangeArrowheads="1"/>
            </p:cNvSpPr>
            <p:nvPr/>
          </p:nvSpPr>
          <p:spPr bwMode="gray">
            <a:xfrm>
              <a:off x="2451" y="1953"/>
              <a:ext cx="861" cy="845"/>
            </a:xfrm>
            <a:prstGeom prst="ellipse">
              <a:avLst/>
            </a:prstGeom>
            <a:solidFill>
              <a:srgbClr val="CCFFCC">
                <a:alpha val="47842"/>
              </a:srgbClr>
            </a:soli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11335" name="Oval 22"/>
            <p:cNvSpPr>
              <a:spLocks noChangeArrowheads="1"/>
            </p:cNvSpPr>
            <p:nvPr/>
          </p:nvSpPr>
          <p:spPr bwMode="gray">
            <a:xfrm>
              <a:off x="2502" y="1976"/>
              <a:ext cx="765" cy="687"/>
            </a:xfrm>
            <a:prstGeom prst="ellipse">
              <a:avLst/>
            </a:prstGeom>
            <a:solidFill>
              <a:srgbClr val="FFFF00">
                <a:alpha val="38039"/>
              </a:srgbClr>
            </a:soli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</p:grpSp>
      <p:sp>
        <p:nvSpPr>
          <p:cNvPr id="412696" name="Text Box 24"/>
          <p:cNvSpPr txBox="1">
            <a:spLocks noChangeArrowheads="1"/>
          </p:cNvSpPr>
          <p:nvPr/>
        </p:nvSpPr>
        <p:spPr bwMode="auto">
          <a:xfrm>
            <a:off x="5795963" y="1844675"/>
            <a:ext cx="1743075" cy="3381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sz="1600" b="1"/>
              <a:t>ЗАКАЛИВАНИЕ</a:t>
            </a:r>
            <a:endParaRPr lang="en-US" sz="1600" b="1"/>
          </a:p>
        </p:txBody>
      </p:sp>
      <p:sp>
        <p:nvSpPr>
          <p:cNvPr id="412697" name="Text Box 25"/>
          <p:cNvSpPr txBox="1">
            <a:spLocks noChangeArrowheads="1"/>
          </p:cNvSpPr>
          <p:nvPr/>
        </p:nvSpPr>
        <p:spPr bwMode="auto">
          <a:xfrm>
            <a:off x="6804025" y="3608388"/>
            <a:ext cx="898525" cy="339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ru-RU" sz="1600" b="1"/>
              <a:t>СПОРТ</a:t>
            </a:r>
            <a:endParaRPr lang="en-US" sz="1600" b="1"/>
          </a:p>
        </p:txBody>
      </p:sp>
      <p:sp>
        <p:nvSpPr>
          <p:cNvPr id="412698" name="Text Box 26"/>
          <p:cNvSpPr txBox="1">
            <a:spLocks noChangeArrowheads="1"/>
          </p:cNvSpPr>
          <p:nvPr/>
        </p:nvSpPr>
        <p:spPr bwMode="auto">
          <a:xfrm>
            <a:off x="5867400" y="5300663"/>
            <a:ext cx="2347913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sz="1600" b="1"/>
              <a:t>САМОДИАГНОСТИКА</a:t>
            </a:r>
            <a:endParaRPr lang="en-US" sz="1600" b="1"/>
          </a:p>
        </p:txBody>
      </p:sp>
      <p:sp>
        <p:nvSpPr>
          <p:cNvPr id="412699" name="Text Box 27"/>
          <p:cNvSpPr txBox="1">
            <a:spLocks noChangeArrowheads="1"/>
          </p:cNvSpPr>
          <p:nvPr/>
        </p:nvSpPr>
        <p:spPr bwMode="auto">
          <a:xfrm>
            <a:off x="1079500" y="1881188"/>
            <a:ext cx="1978025" cy="830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sz="1600" b="1"/>
              <a:t>ДУХОВНО-</a:t>
            </a:r>
          </a:p>
          <a:p>
            <a:pPr eaLnBrk="0" hangingPunct="0"/>
            <a:r>
              <a:rPr lang="ru-RU" sz="1600" b="1"/>
              <a:t>НРАВСТВЕННЫЕ </a:t>
            </a:r>
          </a:p>
          <a:p>
            <a:pPr eaLnBrk="0" hangingPunct="0"/>
            <a:r>
              <a:rPr lang="ru-RU" sz="1600" b="1"/>
              <a:t>ЦЕННОСТИ</a:t>
            </a:r>
            <a:endParaRPr lang="en-US" sz="1600" b="1"/>
          </a:p>
        </p:txBody>
      </p:sp>
      <p:sp>
        <p:nvSpPr>
          <p:cNvPr id="412700" name="Text Box 28"/>
          <p:cNvSpPr txBox="1">
            <a:spLocks noChangeArrowheads="1"/>
          </p:cNvSpPr>
          <p:nvPr/>
        </p:nvSpPr>
        <p:spPr bwMode="auto">
          <a:xfrm>
            <a:off x="2051050" y="5373688"/>
            <a:ext cx="1157288" cy="3381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ru-RU" sz="1600" b="1"/>
              <a:t>ЗАРЯДКА</a:t>
            </a:r>
            <a:endParaRPr lang="en-US" sz="1600" b="1"/>
          </a:p>
        </p:txBody>
      </p:sp>
      <p:sp>
        <p:nvSpPr>
          <p:cNvPr id="412701" name="Text Box 29"/>
          <p:cNvSpPr txBox="1">
            <a:spLocks noChangeArrowheads="1"/>
          </p:cNvSpPr>
          <p:nvPr/>
        </p:nvSpPr>
        <p:spPr bwMode="auto">
          <a:xfrm>
            <a:off x="1187450" y="3608388"/>
            <a:ext cx="1169988" cy="339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ru-RU" sz="1600" b="1"/>
              <a:t>ПИТАНИЕ</a:t>
            </a:r>
            <a:endParaRPr lang="en-US" sz="1600" b="1"/>
          </a:p>
        </p:txBody>
      </p:sp>
      <p:grpSp>
        <p:nvGrpSpPr>
          <p:cNvPr id="11285" name="Group 30"/>
          <p:cNvGrpSpPr>
            <a:grpSpLocks/>
          </p:cNvGrpSpPr>
          <p:nvPr/>
        </p:nvGrpSpPr>
        <p:grpSpPr bwMode="auto">
          <a:xfrm>
            <a:off x="2514600" y="3657600"/>
            <a:ext cx="360363" cy="360363"/>
            <a:chOff x="2109" y="3612"/>
            <a:chExt cx="227" cy="227"/>
          </a:xfrm>
        </p:grpSpPr>
        <p:sp>
          <p:nvSpPr>
            <p:cNvPr id="412703" name="Oval 31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8627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2704" name="Oval 32"/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6471"/>
                    <a:invGamma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11286" name="Group 33"/>
          <p:cNvGrpSpPr>
            <a:grpSpLocks/>
          </p:cNvGrpSpPr>
          <p:nvPr/>
        </p:nvGrpSpPr>
        <p:grpSpPr bwMode="auto">
          <a:xfrm>
            <a:off x="3352800" y="1981200"/>
            <a:ext cx="360363" cy="360363"/>
            <a:chOff x="2109" y="3612"/>
            <a:chExt cx="227" cy="227"/>
          </a:xfrm>
        </p:grpSpPr>
        <p:sp>
          <p:nvSpPr>
            <p:cNvPr id="412706" name="Oval 34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8627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2707" name="Oval 35"/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6471"/>
                    <a:invGamma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11287" name="Group 36"/>
          <p:cNvGrpSpPr>
            <a:grpSpLocks/>
          </p:cNvGrpSpPr>
          <p:nvPr/>
        </p:nvGrpSpPr>
        <p:grpSpPr bwMode="auto">
          <a:xfrm>
            <a:off x="5334000" y="1981200"/>
            <a:ext cx="360363" cy="360363"/>
            <a:chOff x="2109" y="3612"/>
            <a:chExt cx="227" cy="227"/>
          </a:xfrm>
        </p:grpSpPr>
        <p:sp>
          <p:nvSpPr>
            <p:cNvPr id="412709" name="Oval 37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8627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2710" name="Oval 38"/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6471"/>
                    <a:invGamma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11288" name="Group 39"/>
          <p:cNvGrpSpPr>
            <a:grpSpLocks/>
          </p:cNvGrpSpPr>
          <p:nvPr/>
        </p:nvGrpSpPr>
        <p:grpSpPr bwMode="auto">
          <a:xfrm>
            <a:off x="6248400" y="3581400"/>
            <a:ext cx="360363" cy="360363"/>
            <a:chOff x="2109" y="3612"/>
            <a:chExt cx="227" cy="227"/>
          </a:xfrm>
        </p:grpSpPr>
        <p:sp>
          <p:nvSpPr>
            <p:cNvPr id="412712" name="Oval 40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8627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2713" name="Oval 41"/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6471"/>
                    <a:invGamma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11289" name="Group 42"/>
          <p:cNvGrpSpPr>
            <a:grpSpLocks/>
          </p:cNvGrpSpPr>
          <p:nvPr/>
        </p:nvGrpSpPr>
        <p:grpSpPr bwMode="auto">
          <a:xfrm>
            <a:off x="5410200" y="5105400"/>
            <a:ext cx="360363" cy="360363"/>
            <a:chOff x="2109" y="3612"/>
            <a:chExt cx="227" cy="227"/>
          </a:xfrm>
        </p:grpSpPr>
        <p:sp>
          <p:nvSpPr>
            <p:cNvPr id="412715" name="Oval 43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8627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2716" name="Oval 44"/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6471"/>
                    <a:invGamma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pic>
        <p:nvPicPr>
          <p:cNvPr id="11290" name="Picture 47" descr="MC900437636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4300" y="3213100"/>
            <a:ext cx="1439863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AutoShape 3"/>
          <p:cNvSpPr>
            <a:spLocks noChangeArrowheads="1"/>
          </p:cNvSpPr>
          <p:nvPr/>
        </p:nvSpPr>
        <p:spPr bwMode="gray">
          <a:xfrm rot="39573186">
            <a:off x="4777581" y="2534444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bg2">
                  <a:gamma/>
                  <a:shade val="89020"/>
                  <a:invGamma/>
                  <a:alpha val="0"/>
                </a:schemeClr>
              </a:gs>
              <a:gs pos="100000">
                <a:schemeClr val="bg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8" name="AutoShape 4"/>
          <p:cNvSpPr>
            <a:spLocks noChangeArrowheads="1"/>
          </p:cNvSpPr>
          <p:nvPr/>
        </p:nvSpPr>
        <p:spPr bwMode="gray">
          <a:xfrm rot="3465783">
            <a:off x="4777582" y="4698206"/>
            <a:ext cx="792162" cy="288925"/>
          </a:xfrm>
          <a:prstGeom prst="rightArrow">
            <a:avLst>
              <a:gd name="adj1" fmla="val 35167"/>
              <a:gd name="adj2" fmla="val 111028"/>
            </a:avLst>
          </a:prstGeom>
          <a:gradFill rotWithShape="1">
            <a:gsLst>
              <a:gs pos="0">
                <a:schemeClr val="bg2">
                  <a:gamma/>
                  <a:shade val="89020"/>
                  <a:invGamma/>
                  <a:alpha val="0"/>
                </a:schemeClr>
              </a:gs>
              <a:gs pos="100000">
                <a:schemeClr val="bg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9" name="AutoShape 5"/>
          <p:cNvSpPr>
            <a:spLocks noChangeArrowheads="1"/>
          </p:cNvSpPr>
          <p:nvPr/>
        </p:nvSpPr>
        <p:spPr bwMode="gray">
          <a:xfrm rot="35969022">
            <a:off x="3558381" y="2610644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bg2">
                  <a:gamma/>
                  <a:shade val="89020"/>
                  <a:invGamma/>
                  <a:alpha val="0"/>
                </a:schemeClr>
              </a:gs>
              <a:gs pos="100000">
                <a:schemeClr val="bg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0" name="AutoShape 6"/>
          <p:cNvSpPr>
            <a:spLocks noChangeArrowheads="1"/>
          </p:cNvSpPr>
          <p:nvPr/>
        </p:nvSpPr>
        <p:spPr bwMode="gray">
          <a:xfrm rot="7535209">
            <a:off x="3520281" y="4664869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bg2">
                  <a:gamma/>
                  <a:shade val="89020"/>
                  <a:invGamma/>
                  <a:alpha val="0"/>
                </a:schemeClr>
              </a:gs>
              <a:gs pos="100000">
                <a:schemeClr val="bg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1" name="AutoShape 7"/>
          <p:cNvSpPr>
            <a:spLocks noChangeArrowheads="1"/>
          </p:cNvSpPr>
          <p:nvPr/>
        </p:nvSpPr>
        <p:spPr bwMode="gray">
          <a:xfrm>
            <a:off x="5356225" y="3662363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bg2">
                  <a:gamma/>
                  <a:shade val="89020"/>
                  <a:invGamma/>
                  <a:alpha val="0"/>
                </a:schemeClr>
              </a:gs>
              <a:gs pos="100000">
                <a:schemeClr val="bg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2" name="AutoShape 8"/>
          <p:cNvSpPr>
            <a:spLocks noChangeArrowheads="1"/>
          </p:cNvSpPr>
          <p:nvPr/>
        </p:nvSpPr>
        <p:spPr bwMode="gray">
          <a:xfrm rot="-10800000">
            <a:off x="2946400" y="3656013"/>
            <a:ext cx="863600" cy="288925"/>
          </a:xfrm>
          <a:prstGeom prst="rightArrow">
            <a:avLst>
              <a:gd name="adj1" fmla="val 35167"/>
              <a:gd name="adj2" fmla="val 121041"/>
            </a:avLst>
          </a:prstGeom>
          <a:gradFill rotWithShape="1">
            <a:gsLst>
              <a:gs pos="0">
                <a:schemeClr val="bg2">
                  <a:gamma/>
                  <a:shade val="89020"/>
                  <a:invGamma/>
                  <a:alpha val="0"/>
                </a:schemeClr>
              </a:gs>
              <a:gs pos="100000">
                <a:schemeClr val="bg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grpSp>
        <p:nvGrpSpPr>
          <p:cNvPr id="11297" name="Group 10"/>
          <p:cNvGrpSpPr>
            <a:grpSpLocks/>
          </p:cNvGrpSpPr>
          <p:nvPr/>
        </p:nvGrpSpPr>
        <p:grpSpPr bwMode="auto">
          <a:xfrm>
            <a:off x="3348038" y="5151438"/>
            <a:ext cx="360362" cy="360362"/>
            <a:chOff x="2109" y="3612"/>
            <a:chExt cx="227" cy="227"/>
          </a:xfrm>
        </p:grpSpPr>
        <p:sp>
          <p:nvSpPr>
            <p:cNvPr id="54" name="Oval 11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8627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5" name="Oval 12"/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6471"/>
                    <a:invGamma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56" name="Oval 13"/>
          <p:cNvSpPr>
            <a:spLocks noChangeArrowheads="1"/>
          </p:cNvSpPr>
          <p:nvPr/>
        </p:nvSpPr>
        <p:spPr bwMode="gray">
          <a:xfrm>
            <a:off x="3624263" y="2846388"/>
            <a:ext cx="1944687" cy="1944687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tint val="0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tint val="0"/>
                  <a:invGamma/>
                </a:scheme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11299" name="Oval 14"/>
          <p:cNvSpPr>
            <a:spLocks noChangeArrowheads="1"/>
          </p:cNvSpPr>
          <p:nvPr/>
        </p:nvSpPr>
        <p:spPr bwMode="gray">
          <a:xfrm>
            <a:off x="3617913" y="2830513"/>
            <a:ext cx="1944687" cy="1944687"/>
          </a:xfrm>
          <a:prstGeom prst="ellipse">
            <a:avLst/>
          </a:prstGeom>
          <a:solidFill>
            <a:srgbClr val="FF0000">
              <a:alpha val="32156"/>
            </a:srgbClr>
          </a:solidFill>
          <a:ln w="38100" algn="ctr">
            <a:solidFill>
              <a:srgbClr val="FFFF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8" name="Oval 15"/>
          <p:cNvSpPr>
            <a:spLocks noChangeArrowheads="1"/>
          </p:cNvSpPr>
          <p:nvPr/>
        </p:nvSpPr>
        <p:spPr bwMode="gray">
          <a:xfrm>
            <a:off x="3751263" y="2973388"/>
            <a:ext cx="1690687" cy="1690687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54118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54118"/>
                  <a:invGamma/>
                </a:schemeClr>
              </a:gs>
            </a:gsLst>
            <a:lin ang="189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59" name="Oval 16"/>
          <p:cNvSpPr>
            <a:spLocks noChangeArrowheads="1"/>
          </p:cNvSpPr>
          <p:nvPr/>
        </p:nvSpPr>
        <p:spPr bwMode="gray">
          <a:xfrm>
            <a:off x="3733800" y="2946400"/>
            <a:ext cx="1690688" cy="1690688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63529"/>
                  <a:invGamma/>
                </a:schemeClr>
              </a:gs>
              <a:gs pos="100000">
                <a:schemeClr val="hlink">
                  <a:alpha val="0"/>
                </a:scheme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endParaRPr lang="ru-RU"/>
          </a:p>
        </p:txBody>
      </p:sp>
      <p:grpSp>
        <p:nvGrpSpPr>
          <p:cNvPr id="11302" name="Group 17"/>
          <p:cNvGrpSpPr>
            <a:grpSpLocks/>
          </p:cNvGrpSpPr>
          <p:nvPr/>
        </p:nvGrpSpPr>
        <p:grpSpPr bwMode="auto">
          <a:xfrm>
            <a:off x="3851275" y="2997200"/>
            <a:ext cx="1522413" cy="1522413"/>
            <a:chOff x="2416" y="1926"/>
            <a:chExt cx="959" cy="959"/>
          </a:xfrm>
        </p:grpSpPr>
        <p:sp>
          <p:nvSpPr>
            <p:cNvPr id="11314" name="Oval 18"/>
            <p:cNvSpPr>
              <a:spLocks noChangeArrowheads="1"/>
            </p:cNvSpPr>
            <p:nvPr/>
          </p:nvSpPr>
          <p:spPr bwMode="gray">
            <a:xfrm>
              <a:off x="2416" y="1926"/>
              <a:ext cx="959" cy="959"/>
            </a:xfrm>
            <a:prstGeom prst="ellipse">
              <a:avLst/>
            </a:prstGeom>
            <a:solidFill>
              <a:srgbClr val="CCFFCC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1315" name="Oval 19"/>
            <p:cNvSpPr>
              <a:spLocks noChangeArrowheads="1"/>
            </p:cNvSpPr>
            <p:nvPr/>
          </p:nvSpPr>
          <p:spPr bwMode="gray">
            <a:xfrm>
              <a:off x="2430" y="1938"/>
              <a:ext cx="927" cy="928"/>
            </a:xfrm>
            <a:prstGeom prst="ellipse">
              <a:avLst/>
            </a:prstGeom>
            <a:solidFill>
              <a:srgbClr val="CCFFCC"/>
            </a:soli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11316" name="Oval 20"/>
            <p:cNvSpPr>
              <a:spLocks noChangeArrowheads="1"/>
            </p:cNvSpPr>
            <p:nvPr/>
          </p:nvSpPr>
          <p:spPr bwMode="gray">
            <a:xfrm>
              <a:off x="2441" y="1944"/>
              <a:ext cx="906" cy="904"/>
            </a:xfrm>
            <a:prstGeom prst="ellipse">
              <a:avLst/>
            </a:prstGeom>
            <a:solidFill>
              <a:srgbClr val="FFFF00">
                <a:alpha val="0"/>
              </a:srgbClr>
            </a:solidFill>
            <a:ln w="9525" algn="ctr">
              <a:solidFill>
                <a:srgbClr val="FFFF00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11317" name="Oval 21"/>
            <p:cNvSpPr>
              <a:spLocks noChangeArrowheads="1"/>
            </p:cNvSpPr>
            <p:nvPr/>
          </p:nvSpPr>
          <p:spPr bwMode="gray">
            <a:xfrm>
              <a:off x="2451" y="1953"/>
              <a:ext cx="861" cy="845"/>
            </a:xfrm>
            <a:prstGeom prst="ellipse">
              <a:avLst/>
            </a:prstGeom>
            <a:solidFill>
              <a:srgbClr val="CCFFCC">
                <a:alpha val="47842"/>
              </a:srgbClr>
            </a:soli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11318" name="Oval 22"/>
            <p:cNvSpPr>
              <a:spLocks noChangeArrowheads="1"/>
            </p:cNvSpPr>
            <p:nvPr/>
          </p:nvSpPr>
          <p:spPr bwMode="gray">
            <a:xfrm>
              <a:off x="2502" y="1976"/>
              <a:ext cx="765" cy="687"/>
            </a:xfrm>
            <a:prstGeom prst="ellipse">
              <a:avLst/>
            </a:prstGeom>
            <a:solidFill>
              <a:srgbClr val="FFFF00">
                <a:alpha val="38039"/>
              </a:srgbClr>
            </a:soli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</p:grpSp>
      <p:grpSp>
        <p:nvGrpSpPr>
          <p:cNvPr id="11303" name="Group 30"/>
          <p:cNvGrpSpPr>
            <a:grpSpLocks/>
          </p:cNvGrpSpPr>
          <p:nvPr/>
        </p:nvGrpSpPr>
        <p:grpSpPr bwMode="auto">
          <a:xfrm>
            <a:off x="2514600" y="3657600"/>
            <a:ext cx="360363" cy="360363"/>
            <a:chOff x="2109" y="3612"/>
            <a:chExt cx="227" cy="227"/>
          </a:xfrm>
        </p:grpSpPr>
        <p:sp>
          <p:nvSpPr>
            <p:cNvPr id="69" name="Oval 31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8627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0" name="Oval 32"/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6471"/>
                    <a:invGamma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11304" name="Group 39"/>
          <p:cNvGrpSpPr>
            <a:grpSpLocks/>
          </p:cNvGrpSpPr>
          <p:nvPr/>
        </p:nvGrpSpPr>
        <p:grpSpPr bwMode="auto">
          <a:xfrm>
            <a:off x="6248400" y="3581400"/>
            <a:ext cx="360363" cy="360363"/>
            <a:chOff x="2109" y="3612"/>
            <a:chExt cx="227" cy="227"/>
          </a:xfrm>
        </p:grpSpPr>
        <p:sp>
          <p:nvSpPr>
            <p:cNvPr id="72" name="Oval 40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8627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3" name="Oval 41"/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6471"/>
                    <a:invGamma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11305" name="Group 42"/>
          <p:cNvGrpSpPr>
            <a:grpSpLocks/>
          </p:cNvGrpSpPr>
          <p:nvPr/>
        </p:nvGrpSpPr>
        <p:grpSpPr bwMode="auto">
          <a:xfrm>
            <a:off x="5410200" y="5105400"/>
            <a:ext cx="360363" cy="360363"/>
            <a:chOff x="2109" y="3612"/>
            <a:chExt cx="227" cy="227"/>
          </a:xfrm>
        </p:grpSpPr>
        <p:sp>
          <p:nvSpPr>
            <p:cNvPr id="75" name="Oval 43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8627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6" name="Oval 44"/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6471"/>
                    <a:invGamma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pic>
        <p:nvPicPr>
          <p:cNvPr id="11306" name="Picture 47" descr="MC900437636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4300" y="3213100"/>
            <a:ext cx="1439863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" name="Заголовок 78"/>
          <p:cNvSpPr txBox="1">
            <a:spLocks noGrp="1"/>
          </p:cNvSpPr>
          <p:nvPr>
            <p:ph type="title"/>
          </p:nvPr>
        </p:nvSpPr>
        <p:spPr>
          <a:xfrm>
            <a:off x="457200" y="388938"/>
            <a:ext cx="8229600" cy="1200150"/>
          </a:xfrm>
        </p:spPr>
        <p:txBody>
          <a:bodyPr>
            <a:spAutoFit/>
          </a:bodyPr>
          <a:lstStyle/>
          <a:p>
            <a:pPr algn="ctr" eaLnBrk="1" hangingPunct="1"/>
            <a:r>
              <a:rPr lang="ru-RU" sz="3600" b="1" smtClean="0">
                <a:solidFill>
                  <a:srgbClr val="000066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Уважительное отношение </a:t>
            </a:r>
            <a:r>
              <a:rPr lang="en-US" sz="3600" b="1" smtClean="0">
                <a:solidFill>
                  <a:srgbClr val="000066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en-US" sz="3600" b="1" smtClean="0">
                <a:solidFill>
                  <a:srgbClr val="000066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3600" b="1" smtClean="0">
                <a:solidFill>
                  <a:srgbClr val="000066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 своему здоровью 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12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12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12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12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12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12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12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12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12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126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126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12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12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12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12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412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412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12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696" grpId="0"/>
      <p:bldP spid="412697" grpId="0"/>
      <p:bldP spid="412698" grpId="0"/>
      <p:bldP spid="412699" grpId="0"/>
      <p:bldP spid="412700" grpId="0"/>
      <p:bldP spid="41270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ChangeArrowheads="1"/>
          </p:cNvSpPr>
          <p:nvPr/>
        </p:nvSpPr>
        <p:spPr bwMode="auto">
          <a:xfrm>
            <a:off x="0" y="436563"/>
            <a:ext cx="6588125" cy="120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3600" b="1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Статистика </a:t>
            </a:r>
          </a:p>
          <a:p>
            <a:pPr algn="ctr"/>
            <a:r>
              <a:rPr lang="ru-RU" sz="3600" b="1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примере нашей школы.</a:t>
            </a:r>
          </a:p>
        </p:txBody>
      </p:sp>
      <p:sp>
        <p:nvSpPr>
          <p:cNvPr id="12291" name="Прямоугольник 3"/>
          <p:cNvSpPr>
            <a:spLocks noChangeArrowheads="1"/>
          </p:cNvSpPr>
          <p:nvPr/>
        </p:nvSpPr>
        <p:spPr bwMode="auto">
          <a:xfrm>
            <a:off x="179388" y="1952625"/>
            <a:ext cx="32938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Группа здоровья  (</a:t>
            </a:r>
            <a:r>
              <a:rPr lang="ru-RU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2008– 2011г</a:t>
            </a:r>
            <a:r>
              <a:rPr lang="ru-RU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)</a:t>
            </a:r>
            <a:endParaRPr lang="ru-RU" sz="1000" b="1" dirty="0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2293" name="Picture 5" descr="C:\Users\NB505_0048\Desktop\health-promotion-industr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404813"/>
            <a:ext cx="1944688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4" name="Прямоугольник 5"/>
          <p:cNvSpPr>
            <a:spLocks noChangeArrowheads="1"/>
          </p:cNvSpPr>
          <p:nvPr/>
        </p:nvSpPr>
        <p:spPr bwMode="auto">
          <a:xfrm>
            <a:off x="7704138" y="2097088"/>
            <a:ext cx="1181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>
                <a:latin typeface="Calibri" pitchFamily="34" charset="0"/>
                <a:ea typeface="Calibri" pitchFamily="34" charset="0"/>
                <a:cs typeface="Times New Roman" pitchFamily="18" charset="0"/>
              </a:rPr>
              <a:t>Таблица 1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428728" y="2571744"/>
          <a:ext cx="7000922" cy="2837184"/>
        </p:xfrm>
        <a:graphic>
          <a:graphicData uri="http://schemas.openxmlformats.org/drawingml/2006/table">
            <a:tbl>
              <a:tblPr/>
              <a:tblGrid>
                <a:gridCol w="846854"/>
                <a:gridCol w="687070"/>
                <a:gridCol w="687070"/>
                <a:gridCol w="681477"/>
                <a:gridCol w="681477"/>
                <a:gridCol w="681477"/>
                <a:gridCol w="681477"/>
                <a:gridCol w="681477"/>
                <a:gridCol w="681477"/>
                <a:gridCol w="691066"/>
              </a:tblGrid>
              <a:tr h="764163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Times New Roman"/>
                          <a:ea typeface="Times New Roman"/>
                          <a:cs typeface="Times New Roman"/>
                        </a:rPr>
                        <a:t>Начало </a:t>
                      </a:r>
                      <a:r>
                        <a:rPr lang="ru-RU" sz="1400" b="1" i="1" dirty="0" err="1">
                          <a:latin typeface="Times New Roman"/>
                          <a:ea typeface="Times New Roman"/>
                          <a:cs typeface="Times New Roman"/>
                        </a:rPr>
                        <a:t>уч.года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II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III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IV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Times New Roman"/>
                          <a:ea typeface="Times New Roman"/>
                          <a:cs typeface="Times New Roman"/>
                        </a:rPr>
                        <a:t>Всего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1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99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2008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186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91,5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4,9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3,42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0,9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205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99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2009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166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82,2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10,8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6,8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0,8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196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99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2010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179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86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7,6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5,7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0,4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208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99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2011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196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92,89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3,3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4,24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0,47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Times New Roman"/>
                          <a:ea typeface="Times New Roman"/>
                          <a:cs typeface="Times New Roman"/>
                        </a:rPr>
                        <a:t>213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214417" y="642919"/>
          <a:ext cx="6572296" cy="6081103"/>
        </p:xfrm>
        <a:graphic>
          <a:graphicData uri="http://schemas.openxmlformats.org/drawingml/2006/table">
            <a:tbl>
              <a:tblPr/>
              <a:tblGrid>
                <a:gridCol w="882076"/>
                <a:gridCol w="715647"/>
                <a:gridCol w="715647"/>
                <a:gridCol w="709821"/>
                <a:gridCol w="709821"/>
                <a:gridCol w="709821"/>
                <a:gridCol w="709821"/>
                <a:gridCol w="709821"/>
                <a:gridCol w="709821"/>
              </a:tblGrid>
              <a:tr h="484283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latin typeface="Times New Roman"/>
                          <a:ea typeface="Times New Roman"/>
                          <a:cs typeface="Times New Roman"/>
                        </a:rPr>
                        <a:t>Начало </a:t>
                      </a:r>
                      <a:r>
                        <a:rPr lang="ru-RU" sz="1600" b="1" i="1" dirty="0" err="1">
                          <a:latin typeface="Times New Roman"/>
                          <a:ea typeface="Times New Roman"/>
                          <a:cs typeface="Times New Roman"/>
                        </a:rPr>
                        <a:t>уч.года</a:t>
                      </a:r>
                      <a:endParaRPr lang="ru-RU" sz="16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2008</a:t>
                      </a:r>
                      <a:endParaRPr lang="ru-RU" sz="16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2009</a:t>
                      </a:r>
                      <a:endParaRPr lang="ru-RU" sz="16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2010</a:t>
                      </a:r>
                      <a:endParaRPr lang="ru-RU" sz="16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2011</a:t>
                      </a:r>
                      <a:endParaRPr lang="ru-RU" sz="16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98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%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1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1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1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36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Понижение</a:t>
                      </a:r>
                      <a:r>
                        <a:rPr lang="ru-RU" sz="1600" b="1" i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зрения</a:t>
                      </a:r>
                      <a:endParaRPr lang="ru-RU" sz="16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6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7,4</a:t>
                      </a:r>
                      <a:endParaRPr lang="ru-RU" sz="16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6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6,8</a:t>
                      </a:r>
                      <a:endParaRPr lang="ru-RU" sz="16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19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9,1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28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13,2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36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Нарушение</a:t>
                      </a:r>
                      <a:r>
                        <a:rPr lang="ru-RU" sz="1600" b="1" i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осанки</a:t>
                      </a:r>
                      <a:endParaRPr lang="ru-RU" sz="16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10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4,9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9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1,9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6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2,8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5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2,35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6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сколиоз</a:t>
                      </a:r>
                      <a:endParaRPr lang="ru-RU" sz="16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10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4,9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4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4,4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2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0,9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1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0,47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93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Эндокринные</a:t>
                      </a:r>
                      <a:r>
                        <a:rPr lang="ru-RU" sz="1600" b="1" i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заболев.</a:t>
                      </a:r>
                      <a:endParaRPr lang="ru-RU" sz="16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2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0,9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4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1,9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1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0,1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6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2,83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93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Сердечно-сосудистые</a:t>
                      </a:r>
                      <a:endParaRPr lang="ru-RU" sz="16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14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6,9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23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11,3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15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7,2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10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4,71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16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Желудка и 12 перстной кишки</a:t>
                      </a:r>
                      <a:endParaRPr lang="ru-RU" sz="16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2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0,9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-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-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1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0,4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3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1,3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16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Моче-половой</a:t>
                      </a:r>
                      <a:r>
                        <a:rPr lang="ru-RU" sz="16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 системы</a:t>
                      </a:r>
                      <a:endParaRPr lang="ru-RU" sz="16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5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2,4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7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3,4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8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3,8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11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5,18</a:t>
                      </a:r>
                      <a:endParaRPr lang="ru-RU" sz="1600" b="1" i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ChangeArrowheads="1"/>
          </p:cNvSpPr>
          <p:nvPr/>
        </p:nvSpPr>
        <p:spPr bwMode="auto">
          <a:xfrm>
            <a:off x="250825" y="2457450"/>
            <a:ext cx="8713788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2000">
                <a:latin typeface="Calibri" pitchFamily="34" charset="0"/>
                <a:ea typeface="Calibri" pitchFamily="34" charset="0"/>
                <a:cs typeface="Times New Roman" pitchFamily="18" charset="0"/>
              </a:rPr>
              <a:t>Президент Д.А. Медведев в инициативе «Наша новая школа» определил новую стратегию образования в области здоровья:</a:t>
            </a:r>
            <a:endParaRPr lang="ru-RU" sz="20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2000">
                <a:latin typeface="Calibri" pitchFamily="34" charset="0"/>
                <a:ea typeface="Calibri" pitchFamily="34" charset="0"/>
                <a:cs typeface="Times New Roman" pitchFamily="18" charset="0"/>
              </a:rPr>
              <a:t>1. объединение семьи и школы в вопросах формирования здоровья учащихся;</a:t>
            </a:r>
            <a:endParaRPr lang="ru-RU" sz="20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2000">
                <a:latin typeface="Calibri" pitchFamily="34" charset="0"/>
                <a:ea typeface="Calibri" pitchFamily="34" charset="0"/>
                <a:cs typeface="Times New Roman" pitchFamily="18" charset="0"/>
              </a:rPr>
              <a:t>2. пробуждение в детях желания заботиться о своем здоровье;</a:t>
            </a:r>
            <a:endParaRPr lang="ru-RU" sz="20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2000">
                <a:latin typeface="Calibri" pitchFamily="34" charset="0"/>
                <a:ea typeface="Calibri" pitchFamily="34" charset="0"/>
                <a:cs typeface="Times New Roman" pitchFamily="18" charset="0"/>
              </a:rPr>
              <a:t>3. просвещения учащихся в вопросах здорового образа жизни;</a:t>
            </a:r>
            <a:endParaRPr lang="ru-RU" sz="200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8435" name="Прямоугольник 2"/>
          <p:cNvSpPr>
            <a:spLocks noChangeArrowheads="1"/>
          </p:cNvSpPr>
          <p:nvPr/>
        </p:nvSpPr>
        <p:spPr bwMode="auto">
          <a:xfrm>
            <a:off x="-323850" y="1089025"/>
            <a:ext cx="94678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rgbClr val="66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Забота о сохранении здоровья учащихся – </a:t>
            </a:r>
          </a:p>
          <a:p>
            <a:pPr algn="ctr"/>
            <a:r>
              <a:rPr lang="ru-RU" sz="3200" b="1">
                <a:solidFill>
                  <a:srgbClr val="66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важнейшая обязанность школы</a:t>
            </a:r>
          </a:p>
        </p:txBody>
      </p:sp>
      <p:pic>
        <p:nvPicPr>
          <p:cNvPr id="18436" name="Picture 4" descr="C:\Users\NB505_0048\Desktop\NPR_Health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9813" y="4508500"/>
            <a:ext cx="2503487" cy="205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1376772"/>
            <a:ext cx="8424936" cy="2520280"/>
          </a:xfrm>
          <a:scene3d>
            <a:camera prst="obliqueTopLeft"/>
            <a:lightRig rig="threePt" dir="t"/>
          </a:scene3d>
        </p:spPr>
        <p:txBody>
          <a:bodyPr lIns="0" rIns="0" bIns="0" anchor="b"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000" b="1" kern="1200" cap="all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Здоровьесберегающие</a:t>
            </a:r>
            <a:r>
              <a:rPr lang="ru-RU" sz="5000" b="1" kern="1200" cap="all" dirty="0">
                <a:ln w="0"/>
                <a:solidFill>
                  <a:schemeClr val="bg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образовательные технологии обучения в школе</a:t>
            </a:r>
            <a:br>
              <a:rPr lang="ru-RU" sz="5000" b="1" kern="1200" cap="all" dirty="0">
                <a:ln w="0"/>
                <a:solidFill>
                  <a:schemeClr val="bg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</a:br>
            <a:endParaRPr lang="ru-RU" sz="5000" b="1" kern="1200" cap="all" dirty="0">
              <a:ln w="0"/>
              <a:solidFill>
                <a:schemeClr val="bg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4" name="Picture 4" descr="x_f127e65d"/>
          <p:cNvPicPr>
            <a:picLocks noChangeAspect="1" noChangeArrowheads="1"/>
          </p:cNvPicPr>
          <p:nvPr/>
        </p:nvPicPr>
        <p:blipFill>
          <a:blip r:embed="rId2" cstate="print"/>
          <a:srcRect t="9473" r="6258" b="25575"/>
          <a:stretch>
            <a:fillRect/>
          </a:stretch>
        </p:blipFill>
        <p:spPr bwMode="auto">
          <a:xfrm>
            <a:off x="1500166" y="3143248"/>
            <a:ext cx="6889770" cy="3536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ChangeArrowheads="1"/>
          </p:cNvSpPr>
          <p:nvPr/>
        </p:nvSpPr>
        <p:spPr bwMode="auto">
          <a:xfrm>
            <a:off x="215900" y="1884363"/>
            <a:ext cx="8208963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3200">
                <a:latin typeface="Calibri" pitchFamily="34" charset="0"/>
                <a:ea typeface="Calibri" pitchFamily="34" charset="0"/>
                <a:cs typeface="Times New Roman" pitchFamily="18" charset="0"/>
              </a:rPr>
              <a:t>обеспечить школьнику возможность сохранения здоровья за период обучения в школе, сформировать у него необходимые знания, умения и навыки по здоровому образу жизни, научить использовать полученные знания в повседневной жизни.</a:t>
            </a:r>
            <a:endParaRPr lang="ru-RU" sz="320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31800" y="1089025"/>
            <a:ext cx="1520825" cy="646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Цель :</a:t>
            </a:r>
            <a:endParaRPr lang="ru-RU" sz="3600" dirty="0">
              <a:solidFill>
                <a:schemeClr val="accent5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ChangeArrowheads="1"/>
          </p:cNvSpPr>
          <p:nvPr/>
        </p:nvSpPr>
        <p:spPr bwMode="auto">
          <a:xfrm>
            <a:off x="179388" y="1089025"/>
            <a:ext cx="8677275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>
                <a:latin typeface="Calibri" pitchFamily="34" charset="0"/>
                <a:ea typeface="Calibri" pitchFamily="34" charset="0"/>
                <a:cs typeface="Times New Roman" pitchFamily="18" charset="0"/>
              </a:rPr>
              <a:t>Если в семье родители понимают значение физкультуры и спорта для здоровья ребёнка, то они с самого раннего детства формируют у ребёнка культуру физических занятий, демонстрируя это на своём собственном примере. </a:t>
            </a:r>
          </a:p>
          <a:p>
            <a:r>
              <a:rPr lang="ru-RU" sz="2400">
                <a:latin typeface="Calibri" pitchFamily="34" charset="0"/>
                <a:ea typeface="Calibri" pitchFamily="34" charset="0"/>
                <a:cs typeface="Times New Roman" pitchFamily="18" charset="0"/>
              </a:rPr>
              <a:t>Если школьный учитель, преподающий любой предмет, понимает значение сохранения здоровья своих учеников, он никогда не позволит себе  игнорировать возможность организации на своём уроке оздоровительной гимнастики – минутки отдыха для души и тела ребёнка.</a:t>
            </a:r>
          </a:p>
          <a:p>
            <a:r>
              <a:rPr lang="ru-RU" sz="2400">
                <a:latin typeface="Calibri" pitchFamily="34" charset="0"/>
                <a:ea typeface="Calibri" pitchFamily="34" charset="0"/>
                <a:cs typeface="Times New Roman" pitchFamily="18" charset="0"/>
              </a:rPr>
              <a:t>По мнению специалистов – медиков, 75% всех болезней человека заложено в детские годы.</a:t>
            </a:r>
          </a:p>
          <a:p>
            <a:endParaRPr lang="ru-RU" sz="2400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" name="Picture 3" descr="C:\Users\NB505_0048\Desktop\mi-za-zdoroviy-obraz-jizn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5900" y="620713"/>
            <a:ext cx="8726488" cy="598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631825" y="1239838"/>
            <a:ext cx="7983538" cy="5368925"/>
            <a:chOff x="-207" y="4379"/>
            <a:chExt cx="12514" cy="6912"/>
          </a:xfrm>
        </p:grpSpPr>
        <p:sp>
          <p:nvSpPr>
            <p:cNvPr id="22537" name="AutoShape 3"/>
            <p:cNvSpPr>
              <a:spLocks noChangeArrowheads="1"/>
            </p:cNvSpPr>
            <p:nvPr/>
          </p:nvSpPr>
          <p:spPr bwMode="auto">
            <a:xfrm>
              <a:off x="2749" y="8984"/>
              <a:ext cx="6878" cy="2307"/>
            </a:xfrm>
            <a:prstGeom prst="roundRect">
              <a:avLst>
                <a:gd name="adj" fmla="val 50000"/>
              </a:avLst>
            </a:prstGeom>
            <a:solidFill>
              <a:srgbClr val="B8CCE4"/>
            </a:solidFill>
            <a:ln w="9525">
              <a:round/>
              <a:headEnd/>
              <a:tailEnd/>
            </a:ln>
            <a:scene3d>
              <a:camera prst="legacyPerspectiveFront">
                <a:rot lat="18300000" lon="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B8CCE4"/>
              </a:extrusionClr>
            </a:sp3d>
          </p:spPr>
          <p:txBody>
            <a:bodyPr>
              <a:flatTx/>
            </a:bodyPr>
            <a:lstStyle/>
            <a:p>
              <a:endParaRPr lang="ru-RU" sz="1600">
                <a:latin typeface="Calibri" pitchFamily="34" charset="0"/>
              </a:endParaRPr>
            </a:p>
          </p:txBody>
        </p:sp>
        <p:cxnSp>
          <p:nvCxnSpPr>
            <p:cNvPr id="22538" name="AutoShape 4"/>
            <p:cNvCxnSpPr>
              <a:cxnSpLocks noChangeShapeType="1"/>
            </p:cNvCxnSpPr>
            <p:nvPr/>
          </p:nvCxnSpPr>
          <p:spPr bwMode="auto">
            <a:xfrm flipH="1" flipV="1">
              <a:off x="3829" y="6108"/>
              <a:ext cx="1200" cy="1925"/>
            </a:xfrm>
            <a:prstGeom prst="straightConnector1">
              <a:avLst/>
            </a:prstGeom>
            <a:noFill/>
            <a:ln w="9525">
              <a:solidFill>
                <a:srgbClr val="009900"/>
              </a:solidFill>
              <a:round/>
              <a:headEnd/>
              <a:tailEnd type="triangle" w="med" len="lg"/>
            </a:ln>
          </p:spPr>
        </p:cxnSp>
        <p:grpSp>
          <p:nvGrpSpPr>
            <p:cNvPr id="22539" name="Group 5"/>
            <p:cNvGrpSpPr>
              <a:grpSpLocks/>
            </p:cNvGrpSpPr>
            <p:nvPr/>
          </p:nvGrpSpPr>
          <p:grpSpPr bwMode="auto">
            <a:xfrm>
              <a:off x="4172" y="4379"/>
              <a:ext cx="1979" cy="1051"/>
              <a:chOff x="8909" y="4575"/>
              <a:chExt cx="1979" cy="1051"/>
            </a:xfrm>
          </p:grpSpPr>
          <p:sp>
            <p:nvSpPr>
              <p:cNvPr id="22568" name="Oval 6"/>
              <p:cNvSpPr>
                <a:spLocks noChangeArrowheads="1"/>
              </p:cNvSpPr>
              <p:nvPr/>
            </p:nvSpPr>
            <p:spPr bwMode="auto">
              <a:xfrm>
                <a:off x="8909" y="4575"/>
                <a:ext cx="1979" cy="1051"/>
              </a:xfrm>
              <a:prstGeom prst="ellipse">
                <a:avLst/>
              </a:prstGeom>
              <a:gradFill rotWithShape="1">
                <a:gsLst>
                  <a:gs pos="0">
                    <a:srgbClr val="FFFFCC"/>
                  </a:gs>
                  <a:gs pos="100000">
                    <a:srgbClr val="FFFF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sz="1600">
                  <a:latin typeface="Calibri" pitchFamily="34" charset="0"/>
                </a:endParaRPr>
              </a:p>
            </p:txBody>
          </p:sp>
          <p:sp>
            <p:nvSpPr>
              <p:cNvPr id="22569" name="Text Box 7"/>
              <p:cNvSpPr txBox="1">
                <a:spLocks noChangeArrowheads="1"/>
              </p:cNvSpPr>
              <p:nvPr/>
            </p:nvSpPr>
            <p:spPr bwMode="auto">
              <a:xfrm>
                <a:off x="8909" y="4689"/>
                <a:ext cx="1946" cy="7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spcAft>
                    <a:spcPts val="900"/>
                  </a:spcAft>
                </a:pPr>
                <a:endParaRPr lang="ru-RU" sz="1300"/>
              </a:p>
            </p:txBody>
          </p:sp>
        </p:grpSp>
        <p:cxnSp>
          <p:nvCxnSpPr>
            <p:cNvPr id="22540" name="AutoShape 8"/>
            <p:cNvCxnSpPr>
              <a:cxnSpLocks noChangeShapeType="1"/>
            </p:cNvCxnSpPr>
            <p:nvPr/>
          </p:nvCxnSpPr>
          <p:spPr bwMode="auto">
            <a:xfrm flipV="1">
              <a:off x="7675" y="6801"/>
              <a:ext cx="1719" cy="1320"/>
            </a:xfrm>
            <a:prstGeom prst="straightConnector1">
              <a:avLst/>
            </a:prstGeom>
            <a:noFill/>
            <a:ln w="9525">
              <a:solidFill>
                <a:srgbClr val="009900"/>
              </a:solidFill>
              <a:round/>
              <a:headEnd/>
              <a:tailEnd type="triangle" w="med" len="lg"/>
            </a:ln>
          </p:spPr>
        </p:cxnSp>
        <p:cxnSp>
          <p:nvCxnSpPr>
            <p:cNvPr id="22541" name="AutoShape 9"/>
            <p:cNvCxnSpPr>
              <a:cxnSpLocks noChangeShapeType="1"/>
            </p:cNvCxnSpPr>
            <p:nvPr/>
          </p:nvCxnSpPr>
          <p:spPr bwMode="auto">
            <a:xfrm flipH="1" flipV="1">
              <a:off x="2574" y="6629"/>
              <a:ext cx="2034" cy="1492"/>
            </a:xfrm>
            <a:prstGeom prst="straightConnector1">
              <a:avLst/>
            </a:prstGeom>
            <a:noFill/>
            <a:ln w="9525">
              <a:solidFill>
                <a:srgbClr val="009900"/>
              </a:solidFill>
              <a:round/>
              <a:headEnd/>
              <a:tailEnd type="triangle" w="med" len="lg"/>
            </a:ln>
          </p:spPr>
        </p:cxnSp>
        <p:grpSp>
          <p:nvGrpSpPr>
            <p:cNvPr id="22542" name="Group 10"/>
            <p:cNvGrpSpPr>
              <a:grpSpLocks/>
            </p:cNvGrpSpPr>
            <p:nvPr/>
          </p:nvGrpSpPr>
          <p:grpSpPr bwMode="auto">
            <a:xfrm>
              <a:off x="-207" y="5668"/>
              <a:ext cx="2781" cy="1265"/>
              <a:chOff x="513" y="2605"/>
              <a:chExt cx="3154" cy="1510"/>
            </a:xfrm>
          </p:grpSpPr>
          <p:sp>
            <p:nvSpPr>
              <p:cNvPr id="22566" name="Oval 11"/>
              <p:cNvSpPr>
                <a:spLocks noChangeArrowheads="1"/>
              </p:cNvSpPr>
              <p:nvPr/>
            </p:nvSpPr>
            <p:spPr bwMode="auto">
              <a:xfrm>
                <a:off x="513" y="2805"/>
                <a:ext cx="3154" cy="1196"/>
              </a:xfrm>
              <a:prstGeom prst="ellipse">
                <a:avLst/>
              </a:prstGeom>
              <a:gradFill rotWithShape="1">
                <a:gsLst>
                  <a:gs pos="0">
                    <a:srgbClr val="FFFFCC"/>
                  </a:gs>
                  <a:gs pos="100000">
                    <a:srgbClr val="FFFF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sz="1600">
                  <a:latin typeface="Calibri" pitchFamily="34" charset="0"/>
                </a:endParaRPr>
              </a:p>
            </p:txBody>
          </p:sp>
          <p:sp>
            <p:nvSpPr>
              <p:cNvPr id="22567" name="Text Box 12"/>
              <p:cNvSpPr txBox="1">
                <a:spLocks noChangeArrowheads="1"/>
              </p:cNvSpPr>
              <p:nvPr/>
            </p:nvSpPr>
            <p:spPr bwMode="auto">
              <a:xfrm>
                <a:off x="606" y="2605"/>
                <a:ext cx="2948" cy="15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endParaRPr lang="ru-RU" sz="1300">
                  <a:latin typeface="Times New Roman" pitchFamily="18" charset="0"/>
                </a:endParaRPr>
              </a:p>
              <a:p>
                <a:pPr algn="ctr"/>
                <a:r>
                  <a:rPr lang="ru-RU" sz="1300">
                    <a:latin typeface="Times New Roman" pitchFamily="18" charset="0"/>
                  </a:rPr>
                  <a:t>Возрастные и медицинские показатели</a:t>
                </a:r>
                <a:endParaRPr lang="ru-RU" sz="1300"/>
              </a:p>
            </p:txBody>
          </p:sp>
        </p:grpSp>
        <p:grpSp>
          <p:nvGrpSpPr>
            <p:cNvPr id="22543" name="Group 13"/>
            <p:cNvGrpSpPr>
              <a:grpSpLocks/>
            </p:cNvGrpSpPr>
            <p:nvPr/>
          </p:nvGrpSpPr>
          <p:grpSpPr bwMode="auto">
            <a:xfrm>
              <a:off x="2067" y="4977"/>
              <a:ext cx="2096" cy="1002"/>
              <a:chOff x="941" y="2805"/>
              <a:chExt cx="2726" cy="1196"/>
            </a:xfrm>
          </p:grpSpPr>
          <p:sp>
            <p:nvSpPr>
              <p:cNvPr id="22564" name="Oval 14"/>
              <p:cNvSpPr>
                <a:spLocks noChangeArrowheads="1"/>
              </p:cNvSpPr>
              <p:nvPr/>
            </p:nvSpPr>
            <p:spPr bwMode="auto">
              <a:xfrm>
                <a:off x="941" y="2805"/>
                <a:ext cx="2726" cy="1196"/>
              </a:xfrm>
              <a:prstGeom prst="ellipse">
                <a:avLst/>
              </a:prstGeom>
              <a:gradFill rotWithShape="1">
                <a:gsLst>
                  <a:gs pos="0">
                    <a:srgbClr val="FFFFCC"/>
                  </a:gs>
                  <a:gs pos="100000">
                    <a:srgbClr val="FFFF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sz="1600">
                  <a:latin typeface="Calibri" pitchFamily="34" charset="0"/>
                </a:endParaRPr>
              </a:p>
            </p:txBody>
          </p:sp>
          <p:sp>
            <p:nvSpPr>
              <p:cNvPr id="22565" name="Text Box 15"/>
              <p:cNvSpPr txBox="1">
                <a:spLocks noChangeArrowheads="1"/>
              </p:cNvSpPr>
              <p:nvPr/>
            </p:nvSpPr>
            <p:spPr bwMode="auto">
              <a:xfrm>
                <a:off x="941" y="2976"/>
                <a:ext cx="2650" cy="8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endParaRPr lang="ru-RU" sz="1300"/>
              </a:p>
            </p:txBody>
          </p:sp>
        </p:grpSp>
        <p:grpSp>
          <p:nvGrpSpPr>
            <p:cNvPr id="22544" name="Group 16"/>
            <p:cNvGrpSpPr>
              <a:grpSpLocks/>
            </p:cNvGrpSpPr>
            <p:nvPr/>
          </p:nvGrpSpPr>
          <p:grpSpPr bwMode="auto">
            <a:xfrm>
              <a:off x="9073" y="5979"/>
              <a:ext cx="3234" cy="1002"/>
              <a:chOff x="8240" y="4001"/>
              <a:chExt cx="4000" cy="1196"/>
            </a:xfrm>
          </p:grpSpPr>
          <p:sp>
            <p:nvSpPr>
              <p:cNvPr id="22562" name="Oval 17"/>
              <p:cNvSpPr>
                <a:spLocks noChangeArrowheads="1"/>
              </p:cNvSpPr>
              <p:nvPr/>
            </p:nvSpPr>
            <p:spPr bwMode="auto">
              <a:xfrm>
                <a:off x="8496" y="4001"/>
                <a:ext cx="3452" cy="1196"/>
              </a:xfrm>
              <a:prstGeom prst="ellipse">
                <a:avLst/>
              </a:prstGeom>
              <a:gradFill rotWithShape="1">
                <a:gsLst>
                  <a:gs pos="0">
                    <a:srgbClr val="FFFFCC"/>
                  </a:gs>
                  <a:gs pos="100000">
                    <a:srgbClr val="FFFF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sz="1600">
                  <a:latin typeface="Calibri" pitchFamily="34" charset="0"/>
                </a:endParaRPr>
              </a:p>
            </p:txBody>
          </p:sp>
          <p:sp>
            <p:nvSpPr>
              <p:cNvPr id="22563" name="Text Box 18"/>
              <p:cNvSpPr txBox="1">
                <a:spLocks noChangeArrowheads="1"/>
              </p:cNvSpPr>
              <p:nvPr/>
            </p:nvSpPr>
            <p:spPr bwMode="auto">
              <a:xfrm>
                <a:off x="8240" y="4350"/>
                <a:ext cx="4000" cy="8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lnSpc>
                    <a:spcPct val="70000"/>
                  </a:lnSpc>
                  <a:spcAft>
                    <a:spcPts val="900"/>
                  </a:spcAft>
                </a:pPr>
                <a:r>
                  <a:rPr lang="ru-RU" sz="1300">
                    <a:latin typeface="Times New Roman" pitchFamily="18" charset="0"/>
                  </a:rPr>
                  <a:t>Дифференцированный подход</a:t>
                </a:r>
              </a:p>
            </p:txBody>
          </p:sp>
        </p:grpSp>
        <p:sp>
          <p:nvSpPr>
            <p:cNvPr id="22545" name="AutoShape 19"/>
            <p:cNvSpPr>
              <a:spLocks noChangeArrowheads="1"/>
            </p:cNvSpPr>
            <p:nvPr/>
          </p:nvSpPr>
          <p:spPr bwMode="auto">
            <a:xfrm rot="10800000">
              <a:off x="7254" y="6674"/>
              <a:ext cx="4337" cy="2747"/>
            </a:xfrm>
            <a:prstGeom prst="curvedRightArrow">
              <a:avLst>
                <a:gd name="adj1" fmla="val 28231"/>
                <a:gd name="adj2" fmla="val 48231"/>
                <a:gd name="adj3" fmla="val 52627"/>
              </a:avLst>
            </a:prstGeom>
            <a:gradFill rotWithShape="1">
              <a:gsLst>
                <a:gs pos="0">
                  <a:srgbClr val="FFCCFF"/>
                </a:gs>
                <a:gs pos="100000">
                  <a:srgbClr val="FF66FF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/>
            <a:lstStyle/>
            <a:p>
              <a:endParaRPr lang="ru-RU" sz="1600">
                <a:latin typeface="Calibri" pitchFamily="34" charset="0"/>
              </a:endParaRPr>
            </a:p>
          </p:txBody>
        </p:sp>
        <p:sp>
          <p:nvSpPr>
            <p:cNvPr id="22546" name="AutoShape 20"/>
            <p:cNvSpPr>
              <a:spLocks noChangeArrowheads="1"/>
            </p:cNvSpPr>
            <p:nvPr/>
          </p:nvSpPr>
          <p:spPr bwMode="auto">
            <a:xfrm rot="10800000" flipH="1">
              <a:off x="515" y="6674"/>
              <a:ext cx="4337" cy="2747"/>
            </a:xfrm>
            <a:prstGeom prst="curvedRightArrow">
              <a:avLst>
                <a:gd name="adj1" fmla="val 28231"/>
                <a:gd name="adj2" fmla="val 48231"/>
                <a:gd name="adj3" fmla="val 52627"/>
              </a:avLst>
            </a:prstGeom>
            <a:gradFill rotWithShape="1">
              <a:gsLst>
                <a:gs pos="0">
                  <a:srgbClr val="FFCCFF"/>
                </a:gs>
                <a:gs pos="100000">
                  <a:srgbClr val="FF66FF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/>
            <a:lstStyle/>
            <a:p>
              <a:endParaRPr lang="ru-RU" sz="1600">
                <a:latin typeface="Calibri" pitchFamily="34" charset="0"/>
              </a:endParaRPr>
            </a:p>
          </p:txBody>
        </p:sp>
        <p:sp>
          <p:nvSpPr>
            <p:cNvPr id="22547" name="WordArt 21"/>
            <p:cNvSpPr>
              <a:spLocks noChangeArrowheads="1" noChangeShapeType="1" noTextEdit="1"/>
            </p:cNvSpPr>
            <p:nvPr/>
          </p:nvSpPr>
          <p:spPr bwMode="auto">
            <a:xfrm rot="-530230">
              <a:off x="676" y="7222"/>
              <a:ext cx="3621" cy="708"/>
            </a:xfrm>
            <a:prstGeom prst="rect">
              <a:avLst/>
            </a:prstGeom>
          </p:spPr>
          <p:txBody>
            <a:bodyPr wrap="none" fromWordArt="1">
              <a:prstTxWarp prst="textCanUp">
                <a:avLst>
                  <a:gd name="adj" fmla="val 72426"/>
                </a:avLst>
              </a:prstTxWarp>
            </a:bodyPr>
            <a:lstStyle/>
            <a:p>
              <a:pPr algn="ctr"/>
              <a:r>
                <a:rPr lang="ru-RU" sz="3200" kern="10"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17365D"/>
                      </a:gs>
                      <a:gs pos="100000">
                        <a:srgbClr val="000000"/>
                      </a:gs>
                    </a:gsLst>
                    <a:lin ang="5880000" scaled="1"/>
                  </a:gradFill>
                  <a:latin typeface="Times New Roman"/>
                  <a:cs typeface="Times New Roman"/>
                </a:rPr>
                <a:t>Здоровьесберегающий </a:t>
              </a:r>
            </a:p>
          </p:txBody>
        </p:sp>
        <p:sp>
          <p:nvSpPr>
            <p:cNvPr id="22548" name="WordArt 22"/>
            <p:cNvSpPr>
              <a:spLocks noChangeArrowheads="1" noChangeShapeType="1" noTextEdit="1"/>
            </p:cNvSpPr>
            <p:nvPr/>
          </p:nvSpPr>
          <p:spPr bwMode="auto">
            <a:xfrm rot="561357">
              <a:off x="7577" y="7307"/>
              <a:ext cx="4040" cy="599"/>
            </a:xfrm>
            <a:prstGeom prst="rect">
              <a:avLst/>
            </a:prstGeom>
          </p:spPr>
          <p:txBody>
            <a:bodyPr wrap="none" fromWordArt="1">
              <a:prstTxWarp prst="textCanUp">
                <a:avLst>
                  <a:gd name="adj" fmla="val 72426"/>
                </a:avLst>
              </a:prstTxWarp>
            </a:bodyPr>
            <a:lstStyle/>
            <a:p>
              <a:pPr algn="ctr"/>
              <a:r>
                <a:rPr lang="ru-RU" sz="3200" kern="10"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17365D"/>
                      </a:gs>
                      <a:gs pos="100000">
                        <a:srgbClr val="000000"/>
                      </a:gs>
                    </a:gsLst>
                    <a:lin ang="4800000" scaled="1"/>
                  </a:gradFill>
                  <a:latin typeface="Times New Roman"/>
                  <a:cs typeface="Times New Roman"/>
                </a:rPr>
                <a:t>Личностно-ориентированный</a:t>
              </a:r>
            </a:p>
          </p:txBody>
        </p:sp>
        <p:sp>
          <p:nvSpPr>
            <p:cNvPr id="22549" name="WordArt 23"/>
            <p:cNvSpPr>
              <a:spLocks noChangeArrowheads="1" noChangeShapeType="1" noTextEdit="1"/>
            </p:cNvSpPr>
            <p:nvPr/>
          </p:nvSpPr>
          <p:spPr bwMode="auto">
            <a:xfrm rot="582630">
              <a:off x="1213" y="8527"/>
              <a:ext cx="1661" cy="520"/>
            </a:xfrm>
            <a:prstGeom prst="rect">
              <a:avLst/>
            </a:prstGeom>
          </p:spPr>
          <p:txBody>
            <a:bodyPr wrap="none" fromWordArt="1">
              <a:prstTxWarp prst="textCanDown">
                <a:avLst>
                  <a:gd name="adj" fmla="val 14287"/>
                </a:avLst>
              </a:prstTxWarp>
            </a:bodyPr>
            <a:lstStyle/>
            <a:p>
              <a:pPr algn="ctr"/>
              <a:r>
                <a:rPr lang="ru-RU" sz="3200" kern="10"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17365D"/>
                  </a:solidFill>
                  <a:latin typeface="Times New Roman"/>
                  <a:cs typeface="Times New Roman"/>
                </a:rPr>
                <a:t>подход</a:t>
              </a:r>
            </a:p>
          </p:txBody>
        </p:sp>
        <p:sp>
          <p:nvSpPr>
            <p:cNvPr id="22550" name="WordArt 24"/>
            <p:cNvSpPr>
              <a:spLocks noChangeArrowheads="1" noChangeShapeType="1" noTextEdit="1"/>
            </p:cNvSpPr>
            <p:nvPr/>
          </p:nvSpPr>
          <p:spPr bwMode="auto">
            <a:xfrm rot="-572828">
              <a:off x="9159" y="8586"/>
              <a:ext cx="1661" cy="519"/>
            </a:xfrm>
            <a:prstGeom prst="rect">
              <a:avLst/>
            </a:prstGeom>
          </p:spPr>
          <p:txBody>
            <a:bodyPr wrap="none" fromWordArt="1">
              <a:prstTxWarp prst="textCanDown">
                <a:avLst>
                  <a:gd name="adj" fmla="val 14287"/>
                </a:avLst>
              </a:prstTxWarp>
            </a:bodyPr>
            <a:lstStyle/>
            <a:p>
              <a:pPr algn="ctr"/>
              <a:r>
                <a:rPr lang="ru-RU" sz="3200" kern="10"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17365D"/>
                  </a:solidFill>
                  <a:latin typeface="Times New Roman"/>
                  <a:cs typeface="Times New Roman"/>
                </a:rPr>
                <a:t>подход</a:t>
              </a:r>
            </a:p>
          </p:txBody>
        </p:sp>
        <p:cxnSp>
          <p:nvCxnSpPr>
            <p:cNvPr id="22551" name="AutoShape 25"/>
            <p:cNvCxnSpPr>
              <a:cxnSpLocks noChangeShapeType="1"/>
            </p:cNvCxnSpPr>
            <p:nvPr/>
          </p:nvCxnSpPr>
          <p:spPr bwMode="auto">
            <a:xfrm flipV="1">
              <a:off x="6415" y="5598"/>
              <a:ext cx="491" cy="2429"/>
            </a:xfrm>
            <a:prstGeom prst="straightConnector1">
              <a:avLst/>
            </a:prstGeom>
            <a:noFill/>
            <a:ln w="9525">
              <a:solidFill>
                <a:srgbClr val="009900"/>
              </a:solidFill>
              <a:round/>
              <a:headEnd/>
              <a:tailEnd type="triangle" w="med" len="lg"/>
            </a:ln>
          </p:spPr>
        </p:cxnSp>
        <p:cxnSp>
          <p:nvCxnSpPr>
            <p:cNvPr id="22552" name="AutoShape 26"/>
            <p:cNvCxnSpPr>
              <a:cxnSpLocks noChangeShapeType="1"/>
            </p:cNvCxnSpPr>
            <p:nvPr/>
          </p:nvCxnSpPr>
          <p:spPr bwMode="auto">
            <a:xfrm flipV="1">
              <a:off x="6703" y="6067"/>
              <a:ext cx="1299" cy="1966"/>
            </a:xfrm>
            <a:prstGeom prst="straightConnector1">
              <a:avLst/>
            </a:prstGeom>
            <a:noFill/>
            <a:ln w="9525">
              <a:solidFill>
                <a:srgbClr val="009900"/>
              </a:solidFill>
              <a:round/>
              <a:headEnd/>
              <a:tailEnd type="triangle" w="med" len="lg"/>
            </a:ln>
          </p:spPr>
        </p:cxnSp>
        <p:sp>
          <p:nvSpPr>
            <p:cNvPr id="22553" name="AutoShape 27"/>
            <p:cNvSpPr>
              <a:spLocks noChangeArrowheads="1"/>
            </p:cNvSpPr>
            <p:nvPr/>
          </p:nvSpPr>
          <p:spPr bwMode="auto">
            <a:xfrm>
              <a:off x="4608" y="8121"/>
              <a:ext cx="3067" cy="1944"/>
            </a:xfrm>
            <a:prstGeom prst="roundRect">
              <a:avLst>
                <a:gd name="adj" fmla="val 4889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00CC99"/>
                </a:gs>
              </a:gsLst>
              <a:path path="shape">
                <a:fillToRect l="50000" t="50000" r="50000" b="50000"/>
              </a:path>
            </a:gradFill>
            <a:ln w="9525">
              <a:round/>
              <a:headEnd/>
              <a:tailEnd/>
            </a:ln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00B050"/>
              </a:extrusionClr>
            </a:sp3d>
          </p:spPr>
          <p:txBody>
            <a:bodyPr>
              <a:flatTx/>
            </a:bodyPr>
            <a:lstStyle/>
            <a:p>
              <a:endParaRPr lang="ru-RU" sz="1600">
                <a:latin typeface="Calibri" pitchFamily="34" charset="0"/>
              </a:endParaRPr>
            </a:p>
          </p:txBody>
        </p:sp>
        <p:grpSp>
          <p:nvGrpSpPr>
            <p:cNvPr id="22554" name="Group 29"/>
            <p:cNvGrpSpPr>
              <a:grpSpLocks/>
            </p:cNvGrpSpPr>
            <p:nvPr/>
          </p:nvGrpSpPr>
          <p:grpSpPr bwMode="auto">
            <a:xfrm>
              <a:off x="7865" y="5065"/>
              <a:ext cx="2501" cy="1002"/>
              <a:chOff x="7044" y="5163"/>
              <a:chExt cx="2501" cy="1002"/>
            </a:xfrm>
          </p:grpSpPr>
          <p:sp>
            <p:nvSpPr>
              <p:cNvPr id="22560" name="Oval 30"/>
              <p:cNvSpPr>
                <a:spLocks noChangeArrowheads="1"/>
              </p:cNvSpPr>
              <p:nvPr/>
            </p:nvSpPr>
            <p:spPr bwMode="auto">
              <a:xfrm>
                <a:off x="7181" y="5163"/>
                <a:ext cx="2364" cy="1002"/>
              </a:xfrm>
              <a:prstGeom prst="ellipse">
                <a:avLst/>
              </a:prstGeom>
              <a:gradFill rotWithShape="1">
                <a:gsLst>
                  <a:gs pos="0">
                    <a:srgbClr val="FFFFCC"/>
                  </a:gs>
                  <a:gs pos="100000">
                    <a:srgbClr val="FFFF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sz="1600">
                  <a:latin typeface="Calibri" pitchFamily="34" charset="0"/>
                </a:endParaRPr>
              </a:p>
            </p:txBody>
          </p:sp>
          <p:sp>
            <p:nvSpPr>
              <p:cNvPr id="22561" name="Text Box 31"/>
              <p:cNvSpPr txBox="1">
                <a:spLocks noChangeArrowheads="1"/>
              </p:cNvSpPr>
              <p:nvPr/>
            </p:nvSpPr>
            <p:spPr bwMode="auto">
              <a:xfrm>
                <a:off x="7044" y="5255"/>
                <a:ext cx="2501" cy="6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spcAft>
                    <a:spcPts val="900"/>
                  </a:spcAft>
                </a:pPr>
                <a:endParaRPr lang="ru-RU" sz="130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22555" name="AutoShape 32"/>
            <p:cNvCxnSpPr>
              <a:cxnSpLocks noChangeShapeType="1"/>
            </p:cNvCxnSpPr>
            <p:nvPr/>
          </p:nvCxnSpPr>
          <p:spPr bwMode="auto">
            <a:xfrm flipH="1" flipV="1">
              <a:off x="5318" y="5598"/>
              <a:ext cx="424" cy="2429"/>
            </a:xfrm>
            <a:prstGeom prst="straightConnector1">
              <a:avLst/>
            </a:prstGeom>
            <a:noFill/>
            <a:ln w="9525">
              <a:solidFill>
                <a:srgbClr val="009900"/>
              </a:solidFill>
              <a:round/>
              <a:headEnd/>
              <a:tailEnd type="triangle" w="med" len="lg"/>
            </a:ln>
          </p:spPr>
        </p:cxnSp>
        <p:grpSp>
          <p:nvGrpSpPr>
            <p:cNvPr id="22556" name="Group 33"/>
            <p:cNvGrpSpPr>
              <a:grpSpLocks/>
            </p:cNvGrpSpPr>
            <p:nvPr/>
          </p:nvGrpSpPr>
          <p:grpSpPr bwMode="auto">
            <a:xfrm>
              <a:off x="6333" y="4379"/>
              <a:ext cx="1912" cy="1002"/>
              <a:chOff x="6333" y="4379"/>
              <a:chExt cx="1912" cy="1002"/>
            </a:xfrm>
          </p:grpSpPr>
          <p:sp>
            <p:nvSpPr>
              <p:cNvPr id="22558" name="Oval 34"/>
              <p:cNvSpPr>
                <a:spLocks noChangeArrowheads="1"/>
              </p:cNvSpPr>
              <p:nvPr/>
            </p:nvSpPr>
            <p:spPr bwMode="auto">
              <a:xfrm>
                <a:off x="6333" y="4379"/>
                <a:ext cx="1912" cy="1002"/>
              </a:xfrm>
              <a:prstGeom prst="ellipse">
                <a:avLst/>
              </a:prstGeom>
              <a:gradFill rotWithShape="1">
                <a:gsLst>
                  <a:gs pos="0">
                    <a:srgbClr val="FFFFCC"/>
                  </a:gs>
                  <a:gs pos="100000">
                    <a:srgbClr val="FFFF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sz="1600">
                  <a:latin typeface="Calibri" pitchFamily="34" charset="0"/>
                </a:endParaRPr>
              </a:p>
            </p:txBody>
          </p:sp>
          <p:sp>
            <p:nvSpPr>
              <p:cNvPr id="22559" name="Text Box 35"/>
              <p:cNvSpPr txBox="1">
                <a:spLocks noChangeArrowheads="1"/>
              </p:cNvSpPr>
              <p:nvPr/>
            </p:nvSpPr>
            <p:spPr bwMode="auto">
              <a:xfrm>
                <a:off x="6399" y="4618"/>
                <a:ext cx="1756" cy="5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endParaRPr lang="ru-RU" sz="1600"/>
              </a:p>
            </p:txBody>
          </p:sp>
        </p:grpSp>
        <p:sp>
          <p:nvSpPr>
            <p:cNvPr id="22557" name="WordArt 36"/>
            <p:cNvSpPr>
              <a:spLocks noChangeArrowheads="1" noChangeShapeType="1" noTextEdit="1"/>
            </p:cNvSpPr>
            <p:nvPr/>
          </p:nvSpPr>
          <p:spPr bwMode="auto">
            <a:xfrm>
              <a:off x="3061" y="10163"/>
              <a:ext cx="6098" cy="571"/>
            </a:xfrm>
            <a:prstGeom prst="rect">
              <a:avLst/>
            </a:prstGeom>
          </p:spPr>
          <p:txBody>
            <a:bodyPr wrap="none" fromWordArt="1">
              <a:prstTxWarp prst="textFadeUp">
                <a:avLst>
                  <a:gd name="adj" fmla="val 4083"/>
                </a:avLst>
              </a:prstTxWarp>
            </a:bodyPr>
            <a:lstStyle/>
            <a:p>
              <a:pPr algn="ctr"/>
              <a:r>
                <a:rPr lang="ru-RU" sz="3200" kern="10"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Times New Roman"/>
                  <a:cs typeface="Times New Roman"/>
                </a:rPr>
                <a:t>Традиционные формы</a:t>
              </a:r>
            </a:p>
          </p:txBody>
        </p:sp>
      </p:grpSp>
      <p:sp>
        <p:nvSpPr>
          <p:cNvPr id="22531" name="Rectangle 50"/>
          <p:cNvSpPr>
            <a:spLocks noChangeArrowheads="1"/>
          </p:cNvSpPr>
          <p:nvPr/>
        </p:nvSpPr>
        <p:spPr bwMode="auto">
          <a:xfrm>
            <a:off x="2051050" y="1754188"/>
            <a:ext cx="14224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921" tIns="40961" rIns="81921" bIns="40961">
            <a:spAutoFit/>
          </a:bodyPr>
          <a:lstStyle/>
          <a:p>
            <a:pPr algn="ctr">
              <a:spcAft>
                <a:spcPts val="900"/>
              </a:spcAft>
            </a:pPr>
            <a:r>
              <a:rPr lang="ru-RU" sz="1300">
                <a:latin typeface="Times New Roman" pitchFamily="18" charset="0"/>
              </a:rPr>
              <a:t>Обучение в сотрудничестве</a:t>
            </a:r>
          </a:p>
        </p:txBody>
      </p:sp>
      <p:sp>
        <p:nvSpPr>
          <p:cNvPr id="22532" name="Rectangle 52"/>
          <p:cNvSpPr>
            <a:spLocks noChangeArrowheads="1"/>
          </p:cNvSpPr>
          <p:nvPr/>
        </p:nvSpPr>
        <p:spPr bwMode="auto">
          <a:xfrm>
            <a:off x="4894263" y="1304925"/>
            <a:ext cx="113665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921" tIns="40961" rIns="81921" bIns="40961">
            <a:spAutoFit/>
          </a:bodyPr>
          <a:lstStyle/>
          <a:p>
            <a:pPr>
              <a:spcAft>
                <a:spcPts val="900"/>
              </a:spcAft>
            </a:pPr>
            <a:r>
              <a:rPr lang="ru-RU" sz="1300">
                <a:latin typeface="Times New Roman" pitchFamily="18" charset="0"/>
              </a:rPr>
              <a:t>Игровые технологии</a:t>
            </a:r>
          </a:p>
        </p:txBody>
      </p:sp>
      <p:sp>
        <p:nvSpPr>
          <p:cNvPr id="22533" name="WordArt 54"/>
          <p:cNvSpPr>
            <a:spLocks noChangeArrowheads="1" noChangeShapeType="1" noTextEdit="1"/>
          </p:cNvSpPr>
          <p:nvPr/>
        </p:nvSpPr>
        <p:spPr bwMode="auto">
          <a:xfrm>
            <a:off x="1019175" y="530225"/>
            <a:ext cx="7494588" cy="7096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200" kern="10"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800000"/>
                </a:solidFill>
                <a:latin typeface="Arial"/>
                <a:cs typeface="Arial"/>
              </a:rPr>
              <a:t>Технологическая модель</a:t>
            </a:r>
          </a:p>
        </p:txBody>
      </p:sp>
      <p:sp>
        <p:nvSpPr>
          <p:cNvPr id="22534" name="Прямоугольник 41"/>
          <p:cNvSpPr>
            <a:spLocks noChangeArrowheads="1"/>
          </p:cNvSpPr>
          <p:nvPr/>
        </p:nvSpPr>
        <p:spPr bwMode="auto">
          <a:xfrm>
            <a:off x="3563938" y="4365625"/>
            <a:ext cx="2232025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Calibri" pitchFamily="34" charset="0"/>
                <a:ea typeface="Calibri" pitchFamily="34" charset="0"/>
                <a:cs typeface="Times New Roman" pitchFamily="18" charset="0"/>
              </a:rPr>
              <a:t>Система работы</a:t>
            </a:r>
          </a:p>
          <a:p>
            <a:pPr algn="ctr"/>
            <a:r>
              <a:rPr lang="ru-RU" b="1">
                <a:latin typeface="Calibri" pitchFamily="34" charset="0"/>
                <a:ea typeface="Calibri" pitchFamily="34" charset="0"/>
                <a:cs typeface="Times New Roman" pitchFamily="18" charset="0"/>
              </a:rPr>
              <a:t> взрослых</a:t>
            </a:r>
          </a:p>
          <a:p>
            <a:pPr algn="ctr"/>
            <a:r>
              <a:rPr lang="ru-RU" b="1">
                <a:latin typeface="Calibri" pitchFamily="34" charset="0"/>
                <a:ea typeface="Calibri" pitchFamily="34" charset="0"/>
                <a:cs typeface="Times New Roman" pitchFamily="18" charset="0"/>
              </a:rPr>
              <a:t> и </a:t>
            </a:r>
            <a:r>
              <a:rPr lang="ru-RU" sz="20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детей</a:t>
            </a:r>
          </a:p>
          <a:p>
            <a:pPr algn="ctr"/>
            <a:r>
              <a:rPr lang="ru-RU" sz="12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 дети + учитель +  родители)</a:t>
            </a:r>
          </a:p>
        </p:txBody>
      </p:sp>
      <p:sp>
        <p:nvSpPr>
          <p:cNvPr id="22535" name="Прямоугольник 42"/>
          <p:cNvSpPr>
            <a:spLocks noChangeArrowheads="1"/>
          </p:cNvSpPr>
          <p:nvPr/>
        </p:nvSpPr>
        <p:spPr bwMode="auto">
          <a:xfrm>
            <a:off x="3635375" y="1268413"/>
            <a:ext cx="881063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Классно-</a:t>
            </a:r>
          </a:p>
          <a:p>
            <a:r>
              <a:rPr lang="ru-RU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урочная </a:t>
            </a:r>
          </a:p>
          <a:p>
            <a:r>
              <a:rPr lang="ru-RU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работа </a:t>
            </a:r>
          </a:p>
        </p:txBody>
      </p:sp>
      <p:sp>
        <p:nvSpPr>
          <p:cNvPr id="22536" name="Прямоугольник 43"/>
          <p:cNvSpPr>
            <a:spLocks noChangeArrowheads="1"/>
          </p:cNvSpPr>
          <p:nvPr/>
        </p:nvSpPr>
        <p:spPr bwMode="auto">
          <a:xfrm>
            <a:off x="6119813" y="1881188"/>
            <a:ext cx="1157287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400">
                <a:latin typeface="Times New Roman" pitchFamily="18" charset="0"/>
                <a:cs typeface="Times New Roman" pitchFamily="18" charset="0"/>
              </a:rPr>
              <a:t>Внеклассная</a:t>
            </a:r>
          </a:p>
          <a:p>
            <a:pPr algn="ctr"/>
            <a:r>
              <a:rPr lang="ru-RU" sz="1400">
                <a:latin typeface="Times New Roman" pitchFamily="18" charset="0"/>
                <a:cs typeface="Times New Roman" pitchFamily="18" charset="0"/>
              </a:rPr>
              <a:t>работа </a:t>
            </a: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536402" y="1292398"/>
            <a:ext cx="6696745" cy="132344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cap="all" dirty="0">
                <a:ln w="0"/>
                <a:solidFill>
                  <a:schemeClr val="bg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cs typeface="+mn-cs"/>
              </a:rPr>
              <a:t>Уроки</a:t>
            </a:r>
            <a:endParaRPr lang="ru-RU" sz="5400" b="1" cap="all" dirty="0">
              <a:ln w="0"/>
              <a:solidFill>
                <a:schemeClr val="bg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+mj-lt"/>
              <a:cs typeface="+mn-cs"/>
            </a:endParaRPr>
          </a:p>
        </p:txBody>
      </p:sp>
      <p:pic>
        <p:nvPicPr>
          <p:cNvPr id="6" name="Picture 7" descr="x_3e0b67e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785926"/>
            <a:ext cx="3960812" cy="254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SDC1033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3571876"/>
            <a:ext cx="4051395" cy="295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xit" presetSubtype="4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500"/>
                            </p:stCondLst>
                            <p:childTnLst>
                              <p:par>
                                <p:cTn id="16" presetID="1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" presetClass="exit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Скругленный прямоугольник 26"/>
          <p:cNvSpPr/>
          <p:nvPr/>
        </p:nvSpPr>
        <p:spPr>
          <a:xfrm>
            <a:off x="4429124" y="5357826"/>
            <a:ext cx="1571636" cy="642942"/>
          </a:xfrm>
          <a:prstGeom prst="round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Плавание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4578" name="AutoShape 4"/>
          <p:cNvSpPr>
            <a:spLocks noChangeArrowheads="1"/>
          </p:cNvSpPr>
          <p:nvPr/>
        </p:nvSpPr>
        <p:spPr bwMode="auto">
          <a:xfrm>
            <a:off x="1663700" y="1690688"/>
            <a:ext cx="5226050" cy="762000"/>
          </a:xfrm>
          <a:prstGeom prst="roundRect">
            <a:avLst>
              <a:gd name="adj" fmla="val 16667"/>
            </a:avLst>
          </a:prstGeom>
          <a:solidFill>
            <a:srgbClr val="8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102047" tIns="51024" rIns="102047" bIns="51024"/>
          <a:lstStyle/>
          <a:p>
            <a:endParaRPr lang="ru-RU">
              <a:latin typeface="Calibri" pitchFamily="34" charset="0"/>
            </a:endParaRPr>
          </a:p>
        </p:txBody>
      </p:sp>
      <p:grpSp>
        <p:nvGrpSpPr>
          <p:cNvPr id="24579" name="Group 6"/>
          <p:cNvGrpSpPr>
            <a:grpSpLocks/>
          </p:cNvGrpSpPr>
          <p:nvPr/>
        </p:nvGrpSpPr>
        <p:grpSpPr bwMode="auto">
          <a:xfrm>
            <a:off x="250825" y="3494088"/>
            <a:ext cx="1893888" cy="823912"/>
            <a:chOff x="1354" y="4491"/>
            <a:chExt cx="2704" cy="994"/>
          </a:xfrm>
        </p:grpSpPr>
        <p:sp>
          <p:nvSpPr>
            <p:cNvPr id="460807" name="AutoShape 7"/>
            <p:cNvSpPr>
              <a:spLocks noChangeArrowheads="1"/>
            </p:cNvSpPr>
            <p:nvPr/>
          </p:nvSpPr>
          <p:spPr bwMode="auto">
            <a:xfrm>
              <a:off x="1359" y="4491"/>
              <a:ext cx="2699" cy="99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2"/>
                </a:gs>
                <a:gs pos="50000">
                  <a:srgbClr val="FFFFCC"/>
                </a:gs>
                <a:gs pos="100000">
                  <a:schemeClr val="accent2"/>
                </a:gs>
              </a:gsLst>
              <a:lin ang="54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102047" tIns="51024" rIns="102047" bIns="51024"/>
            <a:lstStyle/>
            <a:p>
              <a:pPr defTabSz="914604">
                <a:defRPr/>
              </a:pPr>
              <a:endParaRPr lang="ru-RU" dirty="0">
                <a:latin typeface="Calibri" pitchFamily="34" charset="0"/>
              </a:endParaRPr>
            </a:p>
          </p:txBody>
        </p:sp>
        <p:sp>
          <p:nvSpPr>
            <p:cNvPr id="24602" name="Text Box 8"/>
            <p:cNvSpPr txBox="1">
              <a:spLocks noChangeArrowheads="1"/>
            </p:cNvSpPr>
            <p:nvPr/>
          </p:nvSpPr>
          <p:spPr bwMode="auto">
            <a:xfrm>
              <a:off x="1354" y="4500"/>
              <a:ext cx="2699" cy="9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2047" tIns="51024" rIns="102047" bIns="51024">
              <a:spAutoFit/>
            </a:bodyPr>
            <a:lstStyle/>
            <a:p>
              <a:pPr algn="ctr">
                <a:spcAft>
                  <a:spcPts val="1000"/>
                </a:spcAft>
              </a:pPr>
              <a:r>
                <a:rPr lang="ru-RU" sz="2200">
                  <a:latin typeface="Times New Roman" pitchFamily="18" charset="0"/>
                </a:rPr>
                <a:t>Легкая атлетика</a:t>
              </a:r>
            </a:p>
          </p:txBody>
        </p:sp>
      </p:grpSp>
      <p:cxnSp>
        <p:nvCxnSpPr>
          <p:cNvPr id="24580" name="Прямая со стрелкой 37"/>
          <p:cNvCxnSpPr>
            <a:cxnSpLocks noChangeShapeType="1"/>
          </p:cNvCxnSpPr>
          <p:nvPr/>
        </p:nvCxnSpPr>
        <p:spPr bwMode="auto">
          <a:xfrm flipH="1">
            <a:off x="1406525" y="2462213"/>
            <a:ext cx="1993900" cy="966787"/>
          </a:xfrm>
          <a:prstGeom prst="straightConnector1">
            <a:avLst/>
          </a:prstGeom>
          <a:noFill/>
          <a:ln w="25400" algn="ctr">
            <a:solidFill>
              <a:srgbClr val="17375E"/>
            </a:solidFill>
            <a:round/>
            <a:headEnd/>
            <a:tailEnd type="stealth" w="med" len="lg"/>
          </a:ln>
        </p:spPr>
      </p:cxnSp>
      <p:cxnSp>
        <p:nvCxnSpPr>
          <p:cNvPr id="24581" name="Прямая со стрелкой 39"/>
          <p:cNvCxnSpPr>
            <a:cxnSpLocks noChangeShapeType="1"/>
          </p:cNvCxnSpPr>
          <p:nvPr/>
        </p:nvCxnSpPr>
        <p:spPr bwMode="auto">
          <a:xfrm flipH="1">
            <a:off x="2439988" y="2462213"/>
            <a:ext cx="1543050" cy="2255837"/>
          </a:xfrm>
          <a:prstGeom prst="straightConnector1">
            <a:avLst/>
          </a:prstGeom>
          <a:noFill/>
          <a:ln w="25400" algn="ctr">
            <a:solidFill>
              <a:srgbClr val="17375E"/>
            </a:solidFill>
            <a:round/>
            <a:headEnd/>
            <a:tailEnd type="stealth" w="med" len="lg"/>
          </a:ln>
        </p:spPr>
      </p:cxnSp>
      <p:cxnSp>
        <p:nvCxnSpPr>
          <p:cNvPr id="24582" name="Прямая со стрелкой 41"/>
          <p:cNvCxnSpPr>
            <a:cxnSpLocks noChangeShapeType="1"/>
          </p:cNvCxnSpPr>
          <p:nvPr/>
        </p:nvCxnSpPr>
        <p:spPr bwMode="auto">
          <a:xfrm flipH="1">
            <a:off x="4143372" y="2428868"/>
            <a:ext cx="65087" cy="2963862"/>
          </a:xfrm>
          <a:prstGeom prst="straightConnector1">
            <a:avLst/>
          </a:prstGeom>
          <a:noFill/>
          <a:ln w="25400" algn="ctr">
            <a:solidFill>
              <a:srgbClr val="17375E"/>
            </a:solidFill>
            <a:round/>
            <a:headEnd/>
            <a:tailEnd type="stealth" w="med" len="lg"/>
          </a:ln>
        </p:spPr>
      </p:cxnSp>
      <p:cxnSp>
        <p:nvCxnSpPr>
          <p:cNvPr id="24583" name="Прямая со стрелкой 47"/>
          <p:cNvCxnSpPr>
            <a:cxnSpLocks noChangeShapeType="1"/>
          </p:cNvCxnSpPr>
          <p:nvPr/>
        </p:nvCxnSpPr>
        <p:spPr bwMode="auto">
          <a:xfrm>
            <a:off x="4765675" y="2398713"/>
            <a:ext cx="2003425" cy="2252662"/>
          </a:xfrm>
          <a:prstGeom prst="straightConnector1">
            <a:avLst/>
          </a:prstGeom>
          <a:noFill/>
          <a:ln w="25400" algn="ctr">
            <a:solidFill>
              <a:srgbClr val="17375E"/>
            </a:solidFill>
            <a:round/>
            <a:headEnd/>
            <a:tailEnd type="stealth" w="med" len="lg"/>
          </a:ln>
        </p:spPr>
      </p:cxnSp>
      <p:cxnSp>
        <p:nvCxnSpPr>
          <p:cNvPr id="51" name="Прямая со стрелкой 50"/>
          <p:cNvCxnSpPr/>
          <p:nvPr/>
        </p:nvCxnSpPr>
        <p:spPr>
          <a:xfrm>
            <a:off x="5476875" y="2462213"/>
            <a:ext cx="2133600" cy="966787"/>
          </a:xfrm>
          <a:prstGeom prst="straightConnector1">
            <a:avLst/>
          </a:prstGeom>
          <a:ln w="25400">
            <a:solidFill>
              <a:schemeClr val="tx2">
                <a:lumMod val="75000"/>
              </a:schemeClr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585" name="Group 6"/>
          <p:cNvGrpSpPr>
            <a:grpSpLocks/>
          </p:cNvGrpSpPr>
          <p:nvPr/>
        </p:nvGrpSpPr>
        <p:grpSpPr bwMode="auto">
          <a:xfrm>
            <a:off x="1082675" y="4845050"/>
            <a:ext cx="1903413" cy="825500"/>
            <a:chOff x="1341" y="4491"/>
            <a:chExt cx="2717" cy="994"/>
          </a:xfrm>
        </p:grpSpPr>
        <p:sp>
          <p:nvSpPr>
            <p:cNvPr id="460836" name="AutoShape 7"/>
            <p:cNvSpPr>
              <a:spLocks noChangeArrowheads="1"/>
            </p:cNvSpPr>
            <p:nvPr/>
          </p:nvSpPr>
          <p:spPr bwMode="auto">
            <a:xfrm>
              <a:off x="1359" y="4491"/>
              <a:ext cx="2699" cy="99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2"/>
                </a:gs>
                <a:gs pos="50000">
                  <a:srgbClr val="FFFFCC"/>
                </a:gs>
                <a:gs pos="100000">
                  <a:schemeClr val="accent2"/>
                </a:gs>
              </a:gsLst>
              <a:lin ang="54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102047" tIns="51024" rIns="102047" bIns="51024"/>
            <a:lstStyle/>
            <a:p>
              <a:pPr defTabSz="914604">
                <a:defRPr/>
              </a:pPr>
              <a:endParaRPr lang="ru-RU" dirty="0">
                <a:latin typeface="Calibri" pitchFamily="34" charset="0"/>
              </a:endParaRPr>
            </a:p>
          </p:txBody>
        </p:sp>
        <p:sp>
          <p:nvSpPr>
            <p:cNvPr id="24600" name="Text Box 8"/>
            <p:cNvSpPr txBox="1">
              <a:spLocks noChangeArrowheads="1"/>
            </p:cNvSpPr>
            <p:nvPr/>
          </p:nvSpPr>
          <p:spPr bwMode="auto">
            <a:xfrm>
              <a:off x="1341" y="4666"/>
              <a:ext cx="2699" cy="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2047" tIns="51024" rIns="102047" bIns="51024">
              <a:spAutoFit/>
            </a:bodyPr>
            <a:lstStyle/>
            <a:p>
              <a:pPr algn="ctr">
                <a:spcAft>
                  <a:spcPts val="1000"/>
                </a:spcAft>
              </a:pPr>
              <a:r>
                <a:rPr lang="ru-RU" sz="2200">
                  <a:latin typeface="Times New Roman" pitchFamily="18" charset="0"/>
                </a:rPr>
                <a:t>Гимнастика</a:t>
              </a:r>
            </a:p>
          </p:txBody>
        </p:sp>
      </p:grpSp>
      <p:grpSp>
        <p:nvGrpSpPr>
          <p:cNvPr id="24586" name="Group 6"/>
          <p:cNvGrpSpPr>
            <a:grpSpLocks/>
          </p:cNvGrpSpPr>
          <p:nvPr/>
        </p:nvGrpSpPr>
        <p:grpSpPr bwMode="auto">
          <a:xfrm>
            <a:off x="2357422" y="5357826"/>
            <a:ext cx="1903413" cy="825500"/>
            <a:chOff x="1341" y="4491"/>
            <a:chExt cx="2717" cy="994"/>
          </a:xfrm>
        </p:grpSpPr>
        <p:sp>
          <p:nvSpPr>
            <p:cNvPr id="460839" name="AutoShape 7"/>
            <p:cNvSpPr>
              <a:spLocks noChangeArrowheads="1"/>
            </p:cNvSpPr>
            <p:nvPr/>
          </p:nvSpPr>
          <p:spPr bwMode="auto">
            <a:xfrm>
              <a:off x="1359" y="4491"/>
              <a:ext cx="2699" cy="99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2"/>
                </a:gs>
                <a:gs pos="50000">
                  <a:srgbClr val="FFFFCC"/>
                </a:gs>
                <a:gs pos="100000">
                  <a:schemeClr val="accent2"/>
                </a:gs>
              </a:gsLst>
              <a:lin ang="54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102047" tIns="51024" rIns="102047" bIns="51024"/>
            <a:lstStyle/>
            <a:p>
              <a:pPr defTabSz="914604">
                <a:defRPr/>
              </a:pPr>
              <a:endParaRPr lang="ru-RU" dirty="0">
                <a:latin typeface="Calibri" pitchFamily="34" charset="0"/>
              </a:endParaRPr>
            </a:p>
          </p:txBody>
        </p:sp>
        <p:sp>
          <p:nvSpPr>
            <p:cNvPr id="24598" name="Text Box 8"/>
            <p:cNvSpPr txBox="1">
              <a:spLocks noChangeArrowheads="1"/>
            </p:cNvSpPr>
            <p:nvPr/>
          </p:nvSpPr>
          <p:spPr bwMode="auto">
            <a:xfrm>
              <a:off x="1341" y="4666"/>
              <a:ext cx="2699" cy="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2047" tIns="51024" rIns="102047" bIns="51024">
              <a:spAutoFit/>
            </a:bodyPr>
            <a:lstStyle/>
            <a:p>
              <a:pPr algn="ctr">
                <a:spcAft>
                  <a:spcPts val="1000"/>
                </a:spcAft>
              </a:pPr>
              <a:endParaRPr lang="ru-RU" sz="2200">
                <a:latin typeface="Times New Roman" pitchFamily="18" charset="0"/>
              </a:endParaRPr>
            </a:p>
          </p:txBody>
        </p:sp>
      </p:grpSp>
      <p:sp>
        <p:nvSpPr>
          <p:cNvPr id="24587" name="Rectangle 41"/>
          <p:cNvSpPr>
            <a:spLocks noChangeArrowheads="1"/>
          </p:cNvSpPr>
          <p:nvPr/>
        </p:nvSpPr>
        <p:spPr bwMode="auto">
          <a:xfrm>
            <a:off x="2643174" y="5500702"/>
            <a:ext cx="1489075" cy="63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921" tIns="40961" rIns="81921" bIns="40961">
            <a:spAutoFit/>
          </a:bodyPr>
          <a:lstStyle/>
          <a:p>
            <a:pPr algn="ctr"/>
            <a:r>
              <a:rPr lang="ru-RU" dirty="0"/>
              <a:t>Спортивные</a:t>
            </a:r>
          </a:p>
          <a:p>
            <a:pPr algn="ctr"/>
            <a:r>
              <a:rPr lang="ru-RU" dirty="0"/>
              <a:t> игры</a:t>
            </a:r>
          </a:p>
        </p:txBody>
      </p:sp>
      <p:grpSp>
        <p:nvGrpSpPr>
          <p:cNvPr id="24588" name="Group 6"/>
          <p:cNvGrpSpPr>
            <a:grpSpLocks/>
          </p:cNvGrpSpPr>
          <p:nvPr/>
        </p:nvGrpSpPr>
        <p:grpSpPr bwMode="auto">
          <a:xfrm>
            <a:off x="5929313" y="4781550"/>
            <a:ext cx="1903412" cy="823913"/>
            <a:chOff x="1341" y="4491"/>
            <a:chExt cx="2717" cy="994"/>
          </a:xfrm>
        </p:grpSpPr>
        <p:sp>
          <p:nvSpPr>
            <p:cNvPr id="460844" name="AutoShape 7"/>
            <p:cNvSpPr>
              <a:spLocks noChangeArrowheads="1"/>
            </p:cNvSpPr>
            <p:nvPr/>
          </p:nvSpPr>
          <p:spPr bwMode="auto">
            <a:xfrm>
              <a:off x="1359" y="4491"/>
              <a:ext cx="2699" cy="99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2"/>
                </a:gs>
                <a:gs pos="50000">
                  <a:srgbClr val="FFFFCC"/>
                </a:gs>
                <a:gs pos="100000">
                  <a:schemeClr val="accent2"/>
                </a:gs>
              </a:gsLst>
              <a:lin ang="54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102047" tIns="51024" rIns="102047" bIns="51024"/>
            <a:lstStyle/>
            <a:p>
              <a:pPr defTabSz="914604">
                <a:defRPr/>
              </a:pPr>
              <a:endParaRPr lang="ru-RU" dirty="0">
                <a:latin typeface="Calibri" pitchFamily="34" charset="0"/>
              </a:endParaRPr>
            </a:p>
          </p:txBody>
        </p:sp>
        <p:sp>
          <p:nvSpPr>
            <p:cNvPr id="24596" name="Text Box 8"/>
            <p:cNvSpPr txBox="1">
              <a:spLocks noChangeArrowheads="1"/>
            </p:cNvSpPr>
            <p:nvPr/>
          </p:nvSpPr>
          <p:spPr bwMode="auto">
            <a:xfrm>
              <a:off x="1341" y="4666"/>
              <a:ext cx="2699" cy="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2047" tIns="51024" rIns="102047" bIns="51024">
              <a:spAutoFit/>
            </a:bodyPr>
            <a:lstStyle/>
            <a:p>
              <a:pPr algn="ctr">
                <a:spcAft>
                  <a:spcPts val="1000"/>
                </a:spcAft>
              </a:pPr>
              <a:endParaRPr lang="ru-RU" sz="2200">
                <a:latin typeface="Times New Roman" pitchFamily="18" charset="0"/>
              </a:endParaRPr>
            </a:p>
          </p:txBody>
        </p:sp>
      </p:grpSp>
      <p:grpSp>
        <p:nvGrpSpPr>
          <p:cNvPr id="24589" name="Group 6"/>
          <p:cNvGrpSpPr>
            <a:grpSpLocks/>
          </p:cNvGrpSpPr>
          <p:nvPr/>
        </p:nvGrpSpPr>
        <p:grpSpPr bwMode="auto">
          <a:xfrm>
            <a:off x="7027863" y="3494088"/>
            <a:ext cx="1901825" cy="1139825"/>
            <a:chOff x="1341" y="4491"/>
            <a:chExt cx="2717" cy="1375"/>
          </a:xfrm>
        </p:grpSpPr>
        <p:sp>
          <p:nvSpPr>
            <p:cNvPr id="460847" name="AutoShape 7"/>
            <p:cNvSpPr>
              <a:spLocks noChangeArrowheads="1"/>
            </p:cNvSpPr>
            <p:nvPr/>
          </p:nvSpPr>
          <p:spPr bwMode="auto">
            <a:xfrm>
              <a:off x="1357" y="4491"/>
              <a:ext cx="2701" cy="99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2"/>
                </a:gs>
                <a:gs pos="50000">
                  <a:srgbClr val="FFFFCC"/>
                </a:gs>
                <a:gs pos="100000">
                  <a:schemeClr val="accent2"/>
                </a:gs>
              </a:gsLst>
              <a:lin ang="54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102047" tIns="51024" rIns="102047" bIns="51024"/>
            <a:lstStyle/>
            <a:p>
              <a:pPr defTabSz="914604">
                <a:defRPr/>
              </a:pPr>
              <a:endParaRPr lang="ru-RU" dirty="0">
                <a:latin typeface="Calibri" pitchFamily="34" charset="0"/>
              </a:endParaRPr>
            </a:p>
          </p:txBody>
        </p:sp>
        <p:sp>
          <p:nvSpPr>
            <p:cNvPr id="24594" name="Text Box 8"/>
            <p:cNvSpPr txBox="1">
              <a:spLocks noChangeArrowheads="1"/>
            </p:cNvSpPr>
            <p:nvPr/>
          </p:nvSpPr>
          <p:spPr bwMode="auto">
            <a:xfrm>
              <a:off x="1341" y="4666"/>
              <a:ext cx="2699" cy="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2047" tIns="51024" rIns="102047" bIns="51024">
              <a:spAutoFit/>
            </a:bodyPr>
            <a:lstStyle/>
            <a:p>
              <a:pPr algn="ctr"/>
              <a:r>
                <a:rPr lang="ru-RU"/>
                <a:t>Лыжная подготовка</a:t>
              </a:r>
            </a:p>
            <a:p>
              <a:pPr algn="ctr">
                <a:spcAft>
                  <a:spcPts val="1000"/>
                </a:spcAft>
              </a:pPr>
              <a:endParaRPr lang="ru-RU" sz="2200">
                <a:latin typeface="Times New Roman" pitchFamily="18" charset="0"/>
              </a:endParaRPr>
            </a:p>
          </p:txBody>
        </p:sp>
      </p:grpSp>
      <p:sp>
        <p:nvSpPr>
          <p:cNvPr id="24590" name="Rectangle 49"/>
          <p:cNvSpPr>
            <a:spLocks noChangeArrowheads="1"/>
          </p:cNvSpPr>
          <p:nvPr/>
        </p:nvSpPr>
        <p:spPr bwMode="auto">
          <a:xfrm>
            <a:off x="5940425" y="4868863"/>
            <a:ext cx="2124075" cy="636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921" tIns="40961" rIns="81921" bIns="40961">
            <a:spAutoFit/>
          </a:bodyPr>
          <a:lstStyle/>
          <a:p>
            <a:r>
              <a:rPr lang="ru-RU"/>
              <a:t>Подвижные игры</a:t>
            </a:r>
          </a:p>
          <a:p>
            <a:r>
              <a:rPr lang="ru-RU"/>
              <a:t> (1-4 классы)</a:t>
            </a:r>
          </a:p>
        </p:txBody>
      </p:sp>
      <p:sp>
        <p:nvSpPr>
          <p:cNvPr id="24591" name="Прямоугольник 27"/>
          <p:cNvSpPr>
            <a:spLocks noChangeArrowheads="1"/>
          </p:cNvSpPr>
          <p:nvPr/>
        </p:nvSpPr>
        <p:spPr bwMode="auto">
          <a:xfrm>
            <a:off x="2016125" y="1700213"/>
            <a:ext cx="4572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rgbClr val="FFFF99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Комплексная программа</a:t>
            </a:r>
          </a:p>
          <a:p>
            <a:pPr algn="ctr"/>
            <a:r>
              <a:rPr lang="ru-RU" sz="2000" b="1">
                <a:solidFill>
                  <a:srgbClr val="FFFF99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 физическому воспитанию </a:t>
            </a:r>
          </a:p>
        </p:txBody>
      </p:sp>
      <p:pic>
        <p:nvPicPr>
          <p:cNvPr id="24592" name="Picture 2" descr="C:\Users\NB505_0048\Desktop\1214322669_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388" y="152400"/>
            <a:ext cx="1800225" cy="193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9" name="Прямая со стрелкой 28"/>
          <p:cNvCxnSpPr/>
          <p:nvPr/>
        </p:nvCxnSpPr>
        <p:spPr>
          <a:xfrm rot="16200000" flipH="1">
            <a:off x="3464711" y="3679033"/>
            <a:ext cx="2786082" cy="42862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5085184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400" b="1" cap="all" dirty="0">
                <a:ln w="0"/>
                <a:solidFill>
                  <a:schemeClr val="bg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Calibri" pitchFamily="34" charset="0"/>
                <a:cs typeface="Times New Roman" pitchFamily="18" charset="0"/>
              </a:rPr>
              <a:t>Соблюдение техники безопасности на уроках</a:t>
            </a:r>
            <a:endParaRPr lang="ru-RU" sz="2400" b="1" cap="all" dirty="0">
              <a:ln w="0"/>
              <a:solidFill>
                <a:schemeClr val="bg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ru-RU" sz="2400" b="1" cap="all" dirty="0">
                <a:ln w="0"/>
                <a:solidFill>
                  <a:schemeClr val="bg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Calibri" pitchFamily="34" charset="0"/>
                <a:cs typeface="Times New Roman" pitchFamily="18" charset="0"/>
              </a:rPr>
              <a:t>(ИОТ-022,-023,-024,-025,-026,-027…)</a:t>
            </a:r>
          </a:p>
          <a:p>
            <a:pPr algn="ctr" eaLnBrk="0" hangingPunct="0">
              <a:defRPr/>
            </a:pPr>
            <a:r>
              <a:rPr lang="ru-RU" sz="2400" b="1" cap="all" dirty="0">
                <a:ln w="0"/>
                <a:solidFill>
                  <a:schemeClr val="bg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Calibri" pitchFamily="34" charset="0"/>
                <a:cs typeface="Times New Roman" pitchFamily="18" charset="0"/>
              </a:rPr>
              <a:t>и организация рационального учебного процесса в соответствии с </a:t>
            </a:r>
            <a:r>
              <a:rPr lang="ru-RU" sz="2400" b="1" cap="all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Calibri" pitchFamily="34" charset="0"/>
                <a:cs typeface="Times New Roman" pitchFamily="18" charset="0"/>
              </a:rPr>
              <a:t>СанПина</a:t>
            </a:r>
            <a:endParaRPr lang="ru-RU" sz="2400" b="1" cap="all" dirty="0">
              <a:ln w="0"/>
              <a:solidFill>
                <a:schemeClr val="bg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+mj-lt"/>
              <a:cs typeface="Arial" pitchFamily="34" charset="0"/>
            </a:endParaRPr>
          </a:p>
        </p:txBody>
      </p:sp>
      <p:pic>
        <p:nvPicPr>
          <p:cNvPr id="7" name="Рисунок 6" descr="brevna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3171394" y="836712"/>
            <a:ext cx="2912774" cy="4005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bf7b441b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336196" y="1592796"/>
            <a:ext cx="2592288" cy="22682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D:\2009-2010 уч.год\1кл. 09-10г\прыжки в высоту 1а\P41600661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35991" y="1412777"/>
            <a:ext cx="2471813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215900" y="2060575"/>
            <a:ext cx="8534400" cy="447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 sz="2800" b="1" u="sng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r>
              <a:rPr lang="ru-RU" sz="28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В зале:</a:t>
            </a:r>
          </a:p>
          <a:p>
            <a:endParaRPr lang="ru-RU" sz="1100" b="1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>
                <a:latin typeface="Calibri" pitchFamily="34" charset="0"/>
                <a:ea typeface="Calibri" pitchFamily="34" charset="0"/>
                <a:cs typeface="Times New Roman" pitchFamily="18" charset="0"/>
              </a:rPr>
              <a:t>- спортивная форма (длинная или короткая) зависимости от температуры и места занятий;</a:t>
            </a:r>
            <a:endParaRPr lang="ru-RU" sz="9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>
                <a:latin typeface="Calibri" pitchFamily="34" charset="0"/>
                <a:ea typeface="Calibri" pitchFamily="34" charset="0"/>
                <a:cs typeface="Times New Roman" pitchFamily="18" charset="0"/>
              </a:rPr>
              <a:t>- чистая обувь, на резиновой светлой подошве;</a:t>
            </a:r>
            <a:endParaRPr lang="ru-RU" sz="9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>
                <a:latin typeface="Calibri" pitchFamily="34" charset="0"/>
                <a:ea typeface="Calibri" pitchFamily="34" charset="0"/>
                <a:cs typeface="Times New Roman" pitchFamily="18" charset="0"/>
              </a:rPr>
              <a:t>- вход в зал, только с разрешения учителя;</a:t>
            </a:r>
            <a:endParaRPr lang="ru-RU" sz="9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>
                <a:latin typeface="Calibri" pitchFamily="34" charset="0"/>
                <a:ea typeface="Calibri" pitchFamily="34" charset="0"/>
                <a:cs typeface="Times New Roman" pitchFamily="18" charset="0"/>
              </a:rPr>
              <a:t>-во время занятий соблюдать дистанцию и интервал  (нельзя обгонять, ставить подножку, толкаться);</a:t>
            </a:r>
            <a:endParaRPr lang="ru-RU" sz="9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>
                <a:latin typeface="Calibri" pitchFamily="34" charset="0"/>
                <a:ea typeface="Calibri" pitchFamily="34" charset="0"/>
                <a:cs typeface="Times New Roman" pitchFamily="18" charset="0"/>
              </a:rPr>
              <a:t>- не жевать на уроке (ж/резинку, конфеты и т.д.);</a:t>
            </a:r>
            <a:endParaRPr lang="ru-RU" sz="9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>
                <a:latin typeface="Calibri" pitchFamily="34" charset="0"/>
                <a:ea typeface="Calibri" pitchFamily="34" charset="0"/>
                <a:cs typeface="Times New Roman" pitchFamily="18" charset="0"/>
              </a:rPr>
              <a:t>- нельзя пользоваться аппаратурой на уроке (мобильниками, МРЗ, диктофоном, фотоаппаратом и т.д.);</a:t>
            </a:r>
            <a:endParaRPr lang="ru-RU" sz="9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>
                <a:latin typeface="Calibri" pitchFamily="34" charset="0"/>
                <a:ea typeface="Calibri" pitchFamily="34" charset="0"/>
                <a:cs typeface="Times New Roman" pitchFamily="18" charset="0"/>
              </a:rPr>
              <a:t>- уходить с урока, или выходить из спортзала без разрешения учителя  (в случае плохого самочувствия заранее предупреждать учителя);</a:t>
            </a:r>
            <a:endParaRPr lang="ru-RU" sz="9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>
                <a:latin typeface="Calibri" pitchFamily="34" charset="0"/>
                <a:ea typeface="Calibri" pitchFamily="34" charset="0"/>
                <a:cs typeface="Times New Roman" pitchFamily="18" charset="0"/>
              </a:rPr>
              <a:t>- освобожденные слушают учителя и наблюдают за ходом  урока.</a:t>
            </a:r>
            <a:endParaRPr lang="ru-RU" sz="200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8775" y="692150"/>
            <a:ext cx="7021513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Техника безопасности </a:t>
            </a:r>
          </a:p>
          <a:p>
            <a:pPr>
              <a:defRPr/>
            </a:pPr>
            <a:r>
              <a:rPr lang="ru-RU" sz="3600" b="1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уроках физкультуры </a:t>
            </a:r>
          </a:p>
        </p:txBody>
      </p:sp>
      <p:pic>
        <p:nvPicPr>
          <p:cNvPr id="26628" name="Picture 6" descr="C:\Users\NB505_0048\Desktop\jei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788" y="692150"/>
            <a:ext cx="2543175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2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2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2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22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22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22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22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22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22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22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22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22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22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22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22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22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22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22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22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22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22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22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22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22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22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/>
          <p:cNvSpPr>
            <a:spLocks noChangeArrowheads="1"/>
          </p:cNvSpPr>
          <p:nvPr/>
        </p:nvSpPr>
        <p:spPr bwMode="auto">
          <a:xfrm>
            <a:off x="287338" y="981075"/>
            <a:ext cx="8569325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800" b="1" u="sng">
                <a:latin typeface="Calibri" pitchFamily="34" charset="0"/>
                <a:ea typeface="Calibri" pitchFamily="34" charset="0"/>
                <a:cs typeface="Times New Roman" pitchFamily="18" charset="0"/>
              </a:rPr>
              <a:t>На улице:</a:t>
            </a:r>
          </a:p>
          <a:p>
            <a:endParaRPr lang="ru-RU" sz="8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600">
                <a:latin typeface="Calibri" pitchFamily="34" charset="0"/>
                <a:ea typeface="Calibri" pitchFamily="34" charset="0"/>
                <a:cs typeface="Times New Roman" pitchFamily="18" charset="0"/>
              </a:rPr>
              <a:t>- одежда теплая (по погоде)</a:t>
            </a:r>
            <a:endParaRPr lang="ru-RU" sz="8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600">
                <a:latin typeface="Calibri" pitchFamily="34" charset="0"/>
                <a:ea typeface="Calibri" pitchFamily="34" charset="0"/>
                <a:cs typeface="Times New Roman" pitchFamily="18" charset="0"/>
              </a:rPr>
              <a:t>- не уходить со стадиона, без разрешения</a:t>
            </a:r>
            <a:endParaRPr lang="ru-RU" sz="8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600">
                <a:latin typeface="Calibri" pitchFamily="34" charset="0"/>
                <a:ea typeface="Calibri" pitchFamily="34" charset="0"/>
                <a:cs typeface="Times New Roman" pitchFamily="18" charset="0"/>
              </a:rPr>
              <a:t>- не мешать одноклассникам</a:t>
            </a:r>
            <a:endParaRPr lang="ru-RU" sz="8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600">
                <a:latin typeface="Calibri" pitchFamily="34" charset="0"/>
                <a:ea typeface="Calibri" pitchFamily="34" charset="0"/>
                <a:cs typeface="Times New Roman" pitchFamily="18" charset="0"/>
              </a:rPr>
              <a:t>- не заниматься на снарядах без разрешения учителя</a:t>
            </a:r>
            <a:endParaRPr lang="ru-RU" sz="8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600">
                <a:latin typeface="Calibri" pitchFamily="34" charset="0"/>
                <a:ea typeface="Calibri" pitchFamily="34" charset="0"/>
                <a:cs typeface="Times New Roman" pitchFamily="18" charset="0"/>
              </a:rPr>
              <a:t>- не бежать на встречу  во время выполнения задания (прыжков, метания, бега…)</a:t>
            </a:r>
            <a:endParaRPr lang="ru-RU" sz="8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600">
                <a:latin typeface="Calibri" pitchFamily="34" charset="0"/>
                <a:ea typeface="Calibri" pitchFamily="34" charset="0"/>
                <a:cs typeface="Times New Roman" pitchFamily="18" charset="0"/>
              </a:rPr>
              <a:t>- не стоять  и не ходить в зоне броска спортивного снаряда, не ловить метательные предметы (мячи, гранаты и т.д.)</a:t>
            </a:r>
            <a:endParaRPr lang="ru-RU" sz="8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600">
                <a:latin typeface="Calibri" pitchFamily="34" charset="0"/>
                <a:ea typeface="Calibri" pitchFamily="34" charset="0"/>
                <a:cs typeface="Times New Roman" pitchFamily="18" charset="0"/>
              </a:rPr>
              <a:t>- в случае травмы подойти к учителю или попросить кого-нибудь, чтобы он сам к вам подошел</a:t>
            </a:r>
            <a:endParaRPr lang="ru-RU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7651" name="Rectangle 2"/>
          <p:cNvSpPr>
            <a:spLocks noChangeArrowheads="1"/>
          </p:cNvSpPr>
          <p:nvPr/>
        </p:nvSpPr>
        <p:spPr bwMode="auto">
          <a:xfrm>
            <a:off x="358775" y="3989388"/>
            <a:ext cx="8353425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800" b="1" u="sng">
                <a:latin typeface="Calibri" pitchFamily="34" charset="0"/>
                <a:ea typeface="Calibri" pitchFamily="34" charset="0"/>
                <a:cs typeface="Times New Roman" pitchFamily="18" charset="0"/>
              </a:rPr>
              <a:t>На уроках по лыжной подготовке:</a:t>
            </a:r>
          </a:p>
          <a:p>
            <a:endParaRPr lang="ru-RU" sz="2800" b="1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600">
                <a:latin typeface="Calibri" pitchFamily="34" charset="0"/>
                <a:ea typeface="Calibri" pitchFamily="34" charset="0"/>
                <a:cs typeface="Times New Roman" pitchFamily="18" charset="0"/>
              </a:rPr>
              <a:t>- обязательно должны быть  варежки и шапка вязанная</a:t>
            </a:r>
            <a:endParaRPr lang="ru-RU" sz="16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600">
                <a:latin typeface="Calibri" pitchFamily="34" charset="0"/>
                <a:ea typeface="Calibri" pitchFamily="34" charset="0"/>
                <a:cs typeface="Times New Roman" pitchFamily="18" charset="0"/>
              </a:rPr>
              <a:t>- соблюдать дистанцию на лыжне</a:t>
            </a:r>
            <a:endParaRPr lang="ru-RU" sz="16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600">
                <a:latin typeface="Calibri" pitchFamily="34" charset="0"/>
                <a:ea typeface="Calibri" pitchFamily="34" charset="0"/>
                <a:cs typeface="Times New Roman" pitchFamily="18" charset="0"/>
              </a:rPr>
              <a:t>- не ломать свой и чужой инвентарь (лыжи и палки  должны быть связаны)</a:t>
            </a:r>
            <a:endParaRPr lang="ru-RU" sz="16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600">
                <a:latin typeface="Calibri" pitchFamily="34" charset="0"/>
                <a:ea typeface="Calibri" pitchFamily="34" charset="0"/>
                <a:cs typeface="Times New Roman" pitchFamily="18" charset="0"/>
              </a:rPr>
              <a:t>- правильно нести лыжи во время передвижения, не причиняя вреда  окружающим</a:t>
            </a:r>
            <a:endParaRPr lang="ru-RU" sz="1600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7652" name="Picture 5" descr="C:\Users\NB505_0048\Desktop\vtoroe-dihani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43550" y="333375"/>
            <a:ext cx="3371850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/>
          <p:cNvSpPr>
            <a:spLocks noChangeArrowheads="1"/>
          </p:cNvSpPr>
          <p:nvPr/>
        </p:nvSpPr>
        <p:spPr bwMode="auto">
          <a:xfrm>
            <a:off x="215900" y="930275"/>
            <a:ext cx="5076825" cy="236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800" b="1" u="sng">
                <a:latin typeface="Calibri" pitchFamily="34" charset="0"/>
                <a:ea typeface="Calibri" pitchFamily="34" charset="0"/>
                <a:cs typeface="Times New Roman" pitchFamily="18" charset="0"/>
              </a:rPr>
              <a:t>На уроках гимнастики:</a:t>
            </a:r>
          </a:p>
          <a:p>
            <a:endParaRPr lang="ru-RU" sz="8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600">
                <a:latin typeface="Calibri" pitchFamily="34" charset="0"/>
                <a:ea typeface="Calibri" pitchFamily="34" charset="0"/>
                <a:cs typeface="Times New Roman" pitchFamily="18" charset="0"/>
              </a:rPr>
              <a:t>- не заниматься на снарядах без учителя и страховки</a:t>
            </a:r>
            <a:endParaRPr lang="ru-RU" sz="8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600">
                <a:latin typeface="Calibri" pitchFamily="34" charset="0"/>
                <a:ea typeface="Calibri" pitchFamily="34" charset="0"/>
                <a:cs typeface="Times New Roman" pitchFamily="18" charset="0"/>
              </a:rPr>
              <a:t>- не выполнять упр. без разминки </a:t>
            </a:r>
            <a:endParaRPr lang="ru-RU" sz="8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600">
                <a:latin typeface="Calibri" pitchFamily="34" charset="0"/>
                <a:ea typeface="Calibri" pitchFamily="34" charset="0"/>
                <a:cs typeface="Times New Roman" pitchFamily="18" charset="0"/>
              </a:rPr>
              <a:t>- соблюдать последовательность выполнения упр.</a:t>
            </a:r>
            <a:endParaRPr lang="ru-RU" sz="8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600">
                <a:latin typeface="Calibri" pitchFamily="34" charset="0"/>
                <a:ea typeface="Calibri" pitchFamily="34" charset="0"/>
                <a:cs typeface="Times New Roman" pitchFamily="18" charset="0"/>
              </a:rPr>
              <a:t>- сложные упр. выполнять со страховкой , с помощью учителя или одноклассников</a:t>
            </a:r>
            <a:endParaRPr lang="ru-RU" sz="8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600">
                <a:latin typeface="Calibri" pitchFamily="34" charset="0"/>
                <a:ea typeface="Calibri" pitchFamily="34" charset="0"/>
                <a:cs typeface="Times New Roman" pitchFamily="18" charset="0"/>
              </a:rPr>
              <a:t>- не разжимать руки на снарядах</a:t>
            </a:r>
            <a:endParaRPr lang="ru-RU" sz="8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600">
                <a:latin typeface="Calibri" pitchFamily="34" charset="0"/>
                <a:ea typeface="Calibri" pitchFamily="34" charset="0"/>
                <a:cs typeface="Times New Roman" pitchFamily="18" charset="0"/>
              </a:rPr>
              <a:t>- выполнять упр. только по команде</a:t>
            </a:r>
            <a:endParaRPr lang="ru-RU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8675" name="Rectangle 2"/>
          <p:cNvSpPr>
            <a:spLocks noChangeArrowheads="1"/>
          </p:cNvSpPr>
          <p:nvPr/>
        </p:nvSpPr>
        <p:spPr bwMode="auto">
          <a:xfrm>
            <a:off x="2159000" y="3933825"/>
            <a:ext cx="720090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800" b="1" u="sng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Во время спортивных игр:</a:t>
            </a:r>
          </a:p>
          <a:p>
            <a:endParaRPr lang="ru-RU" sz="2800" b="1" dirty="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6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- не кидать мяч в голову  (лицо), не бить по мячу ногами с силой (по людям)</a:t>
            </a:r>
          </a:p>
          <a:p>
            <a:pPr eaLnBrk="0" hangingPunct="0"/>
            <a:r>
              <a:rPr lang="ru-RU" sz="16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- бережно относиться к спортивному инвентарю</a:t>
            </a:r>
          </a:p>
          <a:p>
            <a:pPr eaLnBrk="0" hangingPunct="0"/>
            <a:r>
              <a:rPr lang="ru-RU" sz="16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- не выражаться нецензурными словами</a:t>
            </a:r>
          </a:p>
          <a:p>
            <a:pPr eaLnBrk="0" hangingPunct="0"/>
            <a:r>
              <a:rPr lang="ru-RU" sz="16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-нельзя брать мячи без разрешения учителя,  и когда учителя  нет  в зале</a:t>
            </a:r>
          </a:p>
          <a:p>
            <a:pPr eaLnBrk="0" hangingPunct="0"/>
            <a:r>
              <a:rPr lang="ru-RU" sz="16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eaLnBrk="0" hangingPunct="0"/>
            <a:r>
              <a:rPr lang="ru-RU" sz="16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Оказывать помощь и страховку учащимся, при выполнение сложных упражнений.</a:t>
            </a:r>
          </a:p>
        </p:txBody>
      </p:sp>
      <p:pic>
        <p:nvPicPr>
          <p:cNvPr id="28677" name="Picture 5" descr="C:\Users\NB505_0048\Desktop\luchshii-basketbolis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4149725"/>
            <a:ext cx="1828800" cy="256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SDC103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1357298"/>
            <a:ext cx="3500430" cy="2425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" presetClass="exit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"/>
          <p:cNvSpPr>
            <a:spLocks noChangeArrowheads="1"/>
          </p:cNvSpPr>
          <p:nvPr/>
        </p:nvSpPr>
        <p:spPr bwMode="auto">
          <a:xfrm>
            <a:off x="576263" y="409575"/>
            <a:ext cx="835342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3600" b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Специфика  уроков физкультуры:</a:t>
            </a:r>
          </a:p>
          <a:p>
            <a:pPr algn="ctr"/>
            <a:endParaRPr lang="ru-RU" sz="20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r>
              <a:rPr lang="ru-RU" sz="2000">
                <a:latin typeface="Calibri" pitchFamily="34" charset="0"/>
                <a:ea typeface="Calibri" pitchFamily="34" charset="0"/>
                <a:cs typeface="Times New Roman" pitchFamily="18" charset="0"/>
              </a:rPr>
              <a:t> - многократное повторение;</a:t>
            </a:r>
          </a:p>
          <a:p>
            <a:pPr>
              <a:buFontTx/>
              <a:buChar char="-"/>
            </a:pPr>
            <a:r>
              <a:rPr lang="ru-RU" sz="2000">
                <a:latin typeface="Calibri" pitchFamily="34" charset="0"/>
                <a:ea typeface="Calibri" pitchFamily="34" charset="0"/>
                <a:cs typeface="Times New Roman" pitchFamily="18" charset="0"/>
              </a:rPr>
              <a:t> отработка двигательного навыка;</a:t>
            </a:r>
          </a:p>
          <a:p>
            <a:pPr>
              <a:buFontTx/>
              <a:buChar char="-"/>
            </a:pPr>
            <a:r>
              <a:rPr lang="ru-RU" sz="2000">
                <a:latin typeface="Calibri" pitchFamily="34" charset="0"/>
                <a:ea typeface="Calibri" pitchFamily="34" charset="0"/>
                <a:cs typeface="Times New Roman" pitchFamily="18" charset="0"/>
              </a:rPr>
              <a:t> удерживать внимание и интерес ребят;</a:t>
            </a:r>
          </a:p>
          <a:p>
            <a:pPr>
              <a:buFontTx/>
              <a:buChar char="-"/>
            </a:pPr>
            <a:r>
              <a:rPr lang="ru-RU" sz="2000">
                <a:latin typeface="Calibri" pitchFamily="34" charset="0"/>
                <a:ea typeface="Calibri" pitchFamily="34" charset="0"/>
                <a:cs typeface="Times New Roman" pitchFamily="18" charset="0"/>
              </a:rPr>
              <a:t> разнообразие упражнений;</a:t>
            </a:r>
          </a:p>
          <a:p>
            <a:pPr>
              <a:buFontTx/>
              <a:buChar char="-"/>
            </a:pPr>
            <a:r>
              <a:rPr lang="ru-RU" sz="2000">
                <a:latin typeface="Calibri" pitchFamily="34" charset="0"/>
                <a:ea typeface="Calibri" pitchFamily="34" charset="0"/>
                <a:cs typeface="Times New Roman" pitchFamily="18" charset="0"/>
              </a:rPr>
              <a:t> вовлечение учащихся в работу.</a:t>
            </a:r>
          </a:p>
          <a:p>
            <a:pPr>
              <a:buFontTx/>
              <a:buChar char="-"/>
            </a:pPr>
            <a:endParaRPr lang="ru-RU" sz="20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r>
              <a:rPr lang="ru-RU" sz="2000">
                <a:latin typeface="Calibri" pitchFamily="34" charset="0"/>
                <a:ea typeface="Calibri" pitchFamily="34" charset="0"/>
                <a:cs typeface="Times New Roman" pitchFamily="18" charset="0"/>
              </a:rPr>
              <a:t> Так  общеобразовательные упражнения дети выполняют, стоя рядом с учителем, показывая их для класса, а также учащиеся проводят разминку на уроках. </a:t>
            </a:r>
            <a:endParaRPr lang="ru-RU" sz="2000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/>
          <p:cNvSpPr>
            <a:spLocks noChangeArrowheads="1"/>
          </p:cNvSpPr>
          <p:nvPr/>
        </p:nvSpPr>
        <p:spPr bwMode="auto">
          <a:xfrm>
            <a:off x="179388" y="2397125"/>
            <a:ext cx="446405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>
                <a:latin typeface="Calibri" pitchFamily="34" charset="0"/>
                <a:ea typeface="Calibri" pitchFamily="34" charset="0"/>
                <a:cs typeface="Times New Roman" pitchFamily="18" charset="0"/>
              </a:rPr>
              <a:t>    В этот день учащиеся </a:t>
            </a:r>
          </a:p>
          <a:p>
            <a:r>
              <a:rPr lang="ru-RU" sz="2400">
                <a:latin typeface="Calibri" pitchFamily="34" charset="0"/>
                <a:ea typeface="Calibri" pitchFamily="34" charset="0"/>
                <a:cs typeface="Times New Roman" pitchFamily="18" charset="0"/>
              </a:rPr>
              <a:t>11 класса принимают участие в школьной жизни, от роли директора, до рядового работника школы. </a:t>
            </a:r>
          </a:p>
          <a:p>
            <a:r>
              <a:rPr lang="ru-RU" sz="2400">
                <a:latin typeface="Calibri" pitchFamily="34" charset="0"/>
                <a:ea typeface="Calibri" pitchFamily="34" charset="0"/>
                <a:cs typeface="Times New Roman" pitchFamily="18" charset="0"/>
              </a:rPr>
              <a:t>Учащиеся заранее распределяют роли  и должностные обязанности.</a:t>
            </a:r>
            <a:endParaRPr lang="ru-RU" sz="240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0724" name="Прямоугольник 3"/>
          <p:cNvSpPr>
            <a:spLocks noChangeArrowheads="1"/>
          </p:cNvSpPr>
          <p:nvPr/>
        </p:nvSpPr>
        <p:spPr bwMode="auto">
          <a:xfrm>
            <a:off x="1943100" y="512763"/>
            <a:ext cx="56530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День самоуправления</a:t>
            </a:r>
          </a:p>
        </p:txBody>
      </p:sp>
      <p:pic>
        <p:nvPicPr>
          <p:cNvPr id="5" name="Picture 5" descr="P104034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2500306"/>
            <a:ext cx="4036943" cy="3027360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/>
          <p:cNvSpPr>
            <a:spLocks noChangeArrowheads="1"/>
          </p:cNvSpPr>
          <p:nvPr/>
        </p:nvSpPr>
        <p:spPr bwMode="auto">
          <a:xfrm>
            <a:off x="395288" y="908050"/>
            <a:ext cx="8389937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2400">
                <a:latin typeface="Calibri" pitchFamily="34" charset="0"/>
                <a:ea typeface="Calibri" pitchFamily="34" charset="0"/>
                <a:cs typeface="Times New Roman" pitchFamily="18" charset="0"/>
              </a:rPr>
              <a:t>Для развития устойчивого желания заниматься физкультурой преподаватель вводит понятие «личный рекорд» (сравниваются результаты прошлых лет), рекорд школы (заносится результат на стенд, спортивных достижений школы, поощрение призами и грамотами)</a:t>
            </a:r>
            <a:endParaRPr lang="ru-RU" sz="240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1748" name="Прямоугольник 3"/>
          <p:cNvSpPr>
            <a:spLocks noChangeArrowheads="1"/>
          </p:cNvSpPr>
          <p:nvPr/>
        </p:nvSpPr>
        <p:spPr bwMode="auto">
          <a:xfrm>
            <a:off x="2843213" y="512763"/>
            <a:ext cx="39624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«Личный рекорд»</a:t>
            </a:r>
          </a:p>
        </p:txBody>
      </p:sp>
      <p:pic>
        <p:nvPicPr>
          <p:cNvPr id="31750" name="Picture 6" descr="E:\фотки\x_229b41b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3143248"/>
            <a:ext cx="5110158" cy="3409592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IMG_08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7166"/>
            <a:ext cx="5429288" cy="4071966"/>
          </a:xfrm>
          <a:prstGeom prst="rect">
            <a:avLst/>
          </a:prstGeom>
          <a:noFill/>
        </p:spPr>
      </p:pic>
      <p:pic>
        <p:nvPicPr>
          <p:cNvPr id="1027" name="Picture 3" descr="F:\P10001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3053950"/>
            <a:ext cx="5072065" cy="3804049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59532" y="440668"/>
            <a:ext cx="8784468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cap="all" dirty="0">
                <a:ln w="0"/>
                <a:solidFill>
                  <a:schemeClr val="bg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+mn-lt"/>
                <a:cs typeface="Times New Roman" pitchFamily="18" charset="0"/>
              </a:rPr>
              <a:t>Игры и соревнования</a:t>
            </a:r>
            <a:endParaRPr lang="ru-RU" sz="4000" b="1" cap="all" dirty="0">
              <a:ln w="0"/>
              <a:solidFill>
                <a:schemeClr val="bg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+mn-lt"/>
              <a:cs typeface="+mn-cs"/>
            </a:endParaRPr>
          </a:p>
        </p:txBody>
      </p:sp>
      <p:pic>
        <p:nvPicPr>
          <p:cNvPr id="7" name="Picture 17" descr="Рисунок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142984"/>
            <a:ext cx="3635375" cy="378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5" name="Picture 7" descr="E:\фотки\P10001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58" y="2714620"/>
            <a:ext cx="4929189" cy="3696892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" presetClass="exit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4016" y="5517232"/>
            <a:ext cx="8784468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cap="all" dirty="0">
                <a:ln w="0"/>
                <a:solidFill>
                  <a:schemeClr val="bg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+mn-lt"/>
                <a:ea typeface="Calibri" pitchFamily="34" charset="0"/>
                <a:cs typeface="Times New Roman" pitchFamily="18" charset="0"/>
              </a:rPr>
              <a:t>Внеклассные мероприятия</a:t>
            </a:r>
            <a:endParaRPr lang="ru-RU" sz="4000" b="1" cap="all" dirty="0">
              <a:ln w="0"/>
              <a:solidFill>
                <a:schemeClr val="bg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+mn-lt"/>
              <a:cs typeface="+mn-cs"/>
            </a:endParaRPr>
          </a:p>
        </p:txBody>
      </p:sp>
      <p:pic>
        <p:nvPicPr>
          <p:cNvPr id="33798" name="Picture 6" descr="E:\фотки\P10503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500042"/>
            <a:ext cx="4786314" cy="3589736"/>
          </a:xfrm>
          <a:prstGeom prst="rect">
            <a:avLst/>
          </a:prstGeom>
          <a:noFill/>
        </p:spPr>
      </p:pic>
      <p:pic>
        <p:nvPicPr>
          <p:cNvPr id="33799" name="Picture 7" descr="E:\фотки\SAM_00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3071810"/>
            <a:ext cx="4214810" cy="2370831"/>
          </a:xfrm>
          <a:prstGeom prst="rect">
            <a:avLst/>
          </a:prstGeom>
          <a:noFill/>
        </p:spPr>
      </p:pic>
      <p:pic>
        <p:nvPicPr>
          <p:cNvPr id="33800" name="Picture 8" descr="E:\фотки\IMG_077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6" y="357166"/>
            <a:ext cx="3238491" cy="2428868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-216532" y="1457400"/>
          <a:ext cx="9613068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59532" y="764704"/>
            <a:ext cx="8784468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cap="all" dirty="0">
                <a:ln w="0"/>
                <a:solidFill>
                  <a:srgbClr val="333399"/>
                </a:solidFill>
                <a:effectLst>
                  <a:reflection blurRad="12700" stA="50000" endPos="50000" dist="5000" dir="5400000" sy="-100000" rotWithShape="0"/>
                </a:effectLst>
                <a:latin typeface="+mn-lt"/>
                <a:ea typeface="Calibri" pitchFamily="34" charset="0"/>
                <a:cs typeface="Times New Roman" pitchFamily="18" charset="0"/>
              </a:rPr>
              <a:t>Внеклассные мероприятия</a:t>
            </a:r>
            <a:endParaRPr lang="ru-RU" sz="4000" b="1" cap="all" dirty="0">
              <a:ln w="0"/>
              <a:solidFill>
                <a:srgbClr val="333399"/>
              </a:solidFill>
              <a:effectLst>
                <a:reflection blurRad="12700" stA="50000" endPos="50000" dist="5000" dir="5400000" sy="-100000" rotWithShape="0"/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59532" y="728700"/>
            <a:ext cx="8784468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cap="all" dirty="0">
                <a:ln w="0"/>
                <a:solidFill>
                  <a:schemeClr val="bg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+mn-lt"/>
                <a:cs typeface="Times New Roman" pitchFamily="18" charset="0"/>
              </a:rPr>
              <a:t>Спортивные секции</a:t>
            </a:r>
            <a:endParaRPr lang="ru-RU" sz="4000" b="1" cap="all" dirty="0">
              <a:ln w="0"/>
              <a:solidFill>
                <a:schemeClr val="bg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+mn-lt"/>
              <a:cs typeface="+mn-cs"/>
            </a:endParaRPr>
          </a:p>
        </p:txBody>
      </p:sp>
      <p:pic>
        <p:nvPicPr>
          <p:cNvPr id="35847" name="Picture 7" descr="C:\Users\Давлетшина Гульназ\Desktop\грамоты\Безымянный7527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54131" y="1714488"/>
            <a:ext cx="5089869" cy="3700668"/>
          </a:xfrm>
          <a:prstGeom prst="rect">
            <a:avLst/>
          </a:prstGeom>
          <a:noFill/>
        </p:spPr>
      </p:pic>
      <p:pic>
        <p:nvPicPr>
          <p:cNvPr id="35848" name="Picture 8" descr="E:\фотки\SAM_00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00438"/>
            <a:ext cx="5079993" cy="285749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714349" y="1714488"/>
            <a:ext cx="16430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/>
              <a:t>Волейбол</a:t>
            </a:r>
          </a:p>
          <a:p>
            <a:r>
              <a:rPr lang="ru-RU" sz="2400" i="1" dirty="0" smtClean="0"/>
              <a:t>Плавание</a:t>
            </a:r>
          </a:p>
          <a:p>
            <a:r>
              <a:rPr lang="ru-RU" sz="2400" i="1" dirty="0" smtClean="0"/>
              <a:t>ЛФК</a:t>
            </a:r>
            <a:endParaRPr lang="ru-RU" sz="2400" i="1" dirty="0"/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144016" y="5085184"/>
            <a:ext cx="882047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800" b="1" cap="all" dirty="0">
                <a:ln w="0"/>
                <a:solidFill>
                  <a:schemeClr val="bg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Спортивные</a:t>
            </a:r>
          </a:p>
          <a:p>
            <a:pPr algn="ctr">
              <a:defRPr/>
            </a:pPr>
            <a:r>
              <a:rPr lang="ru-RU" sz="4800" b="1" cap="all" dirty="0">
                <a:ln w="0"/>
                <a:solidFill>
                  <a:schemeClr val="bg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 праздники и соревнования</a:t>
            </a:r>
            <a:endParaRPr lang="ru-RU" sz="4800" b="1" cap="all" dirty="0">
              <a:ln w="0"/>
              <a:solidFill>
                <a:schemeClr val="bg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6" descr="PICT008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5040312" cy="3779838"/>
          </a:xfrm>
          <a:prstGeom prst="rect">
            <a:avLst/>
          </a:prstGeom>
          <a:noFill/>
        </p:spPr>
      </p:pic>
      <p:pic>
        <p:nvPicPr>
          <p:cNvPr id="36869" name="Picture 5" descr="E:\фотки\PDVD_017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1714488"/>
            <a:ext cx="4143380" cy="3314704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x_093d7d75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-8163723" y="-1583827"/>
            <a:ext cx="4737303" cy="3169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P4240054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0338371" y="-2877037"/>
            <a:ext cx="4320480" cy="28713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P9160150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-2946400" y="-6253126"/>
            <a:ext cx="4535996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Изображение 403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-10579100" y="-6215596"/>
            <a:ext cx="4457544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Прямоугольник 15"/>
          <p:cNvSpPr>
            <a:spLocks noChangeArrowheads="1"/>
          </p:cNvSpPr>
          <p:nvPr/>
        </p:nvSpPr>
        <p:spPr bwMode="auto">
          <a:xfrm>
            <a:off x="215900" y="3644900"/>
            <a:ext cx="33242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Однодневный поход за город</a:t>
            </a:r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auto">
          <a:xfrm>
            <a:off x="792163" y="4005263"/>
            <a:ext cx="44640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« Папа, мама и  я – спортивная семья!»</a:t>
            </a:r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2339975" y="4473575"/>
            <a:ext cx="34464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«Самый спортивный класс!» </a:t>
            </a:r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3816350" y="4868863"/>
            <a:ext cx="20034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Веселые старты </a:t>
            </a:r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4824413" y="5732463"/>
            <a:ext cx="17716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«Кросс нации»</a:t>
            </a:r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3995738" y="5300663"/>
            <a:ext cx="23542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« Женская десятка»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5076825" y="6165850"/>
            <a:ext cx="20542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« Лыжня России»</a:t>
            </a:r>
          </a:p>
        </p:txBody>
      </p:sp>
      <p:pic>
        <p:nvPicPr>
          <p:cNvPr id="23" name="Picture 5" descr="PICT008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288" y="260350"/>
            <a:ext cx="4533902" cy="3400427"/>
          </a:xfrm>
          <a:prstGeom prst="rect">
            <a:avLst/>
          </a:prstGeom>
          <a:noFill/>
        </p:spPr>
      </p:pic>
      <p:pic>
        <p:nvPicPr>
          <p:cNvPr id="37909" name="Picture 21" descr="E:\фотки\IMG_074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57752" y="857232"/>
            <a:ext cx="4286248" cy="3214686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1115616" y="5002723"/>
            <a:ext cx="6840759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400" b="1" cap="all" dirty="0">
                <a:ln w="0"/>
                <a:solidFill>
                  <a:schemeClr val="bg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cs typeface="+mn-cs"/>
              </a:rPr>
              <a:t>Беседы о здоровом образе жизни</a:t>
            </a:r>
            <a:endParaRPr lang="ru-RU" sz="4400" b="1" cap="all" dirty="0">
              <a:ln w="0"/>
              <a:solidFill>
                <a:schemeClr val="bg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+mj-lt"/>
              <a:cs typeface="Arial" pitchFamily="34" charset="0"/>
            </a:endParaRPr>
          </a:p>
        </p:txBody>
      </p:sp>
      <p:pic>
        <p:nvPicPr>
          <p:cNvPr id="4" name="Picture 5" descr="P104047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500042"/>
            <a:ext cx="4752975" cy="3565525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Прямоугольник 3"/>
          <p:cNvSpPr>
            <a:spLocks noChangeArrowheads="1"/>
          </p:cNvSpPr>
          <p:nvPr/>
        </p:nvSpPr>
        <p:spPr bwMode="auto">
          <a:xfrm>
            <a:off x="539750" y="692150"/>
            <a:ext cx="860425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800">
                <a:latin typeface="Calibri" pitchFamily="34" charset="0"/>
                <a:ea typeface="Calibri" pitchFamily="34" charset="0"/>
                <a:cs typeface="Times New Roman" pitchFamily="18" charset="0"/>
              </a:rPr>
              <a:t>Безопасное колесо</a:t>
            </a:r>
          </a:p>
          <a:p>
            <a:pPr algn="ctr"/>
            <a:r>
              <a:rPr lang="ru-RU" sz="4800">
                <a:latin typeface="Calibri" pitchFamily="34" charset="0"/>
                <a:ea typeface="Calibri" pitchFamily="34" charset="0"/>
                <a:cs typeface="Times New Roman" pitchFamily="18" charset="0"/>
              </a:rPr>
              <a:t>Скажи наркотикам нет!</a:t>
            </a:r>
          </a:p>
          <a:p>
            <a:pPr algn="ctr"/>
            <a:r>
              <a:rPr lang="ru-RU" sz="4800">
                <a:latin typeface="Calibri" pitchFamily="34" charset="0"/>
                <a:ea typeface="Calibri" pitchFamily="34" charset="0"/>
                <a:cs typeface="Times New Roman" pitchFamily="18" charset="0"/>
              </a:rPr>
              <a:t>Экскурсия в музей гигиены</a:t>
            </a:r>
          </a:p>
          <a:p>
            <a:pPr algn="ctr"/>
            <a:r>
              <a:rPr lang="ru-RU" sz="4800">
                <a:latin typeface="Calibri" pitchFamily="34" charset="0"/>
                <a:ea typeface="Calibri" pitchFamily="34" charset="0"/>
                <a:cs typeface="Times New Roman" pitchFamily="18" charset="0"/>
              </a:rPr>
              <a:t>Класс в борьбе против курения</a:t>
            </a:r>
          </a:p>
        </p:txBody>
      </p:sp>
      <p:pic>
        <p:nvPicPr>
          <p:cNvPr id="39939" name="Picture 3" descr="C:\Users\NB505_0048\Desktop\1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6238" y="3933825"/>
            <a:ext cx="3344862" cy="267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SAM_01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0042"/>
            <a:ext cx="4857752" cy="2732486"/>
          </a:xfrm>
          <a:prstGeom prst="rect">
            <a:avLst/>
          </a:prstGeom>
          <a:noFill/>
        </p:spPr>
      </p:pic>
      <p:pic>
        <p:nvPicPr>
          <p:cNvPr id="1027" name="Picture 3" descr="F:\SAM_017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36996" y="3286124"/>
            <a:ext cx="5207004" cy="2928940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5"/>
          <p:cNvSpPr>
            <a:spLocks noChangeArrowheads="1"/>
          </p:cNvSpPr>
          <p:nvPr/>
        </p:nvSpPr>
        <p:spPr bwMode="auto">
          <a:xfrm>
            <a:off x="0" y="368300"/>
            <a:ext cx="88931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571500" algn="ctr"/>
            <a:r>
              <a:rPr lang="ru-RU" sz="3200" b="1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Ребенка можно назвать здоровым, если он:</a:t>
            </a:r>
            <a:endParaRPr lang="ru-RU" sz="3200">
              <a:solidFill>
                <a:srgbClr val="333399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571500" eaLnBrk="0" hangingPunct="0"/>
            <a:endParaRPr lang="ru-RU" sz="2400"/>
          </a:p>
        </p:txBody>
      </p:sp>
      <p:sp>
        <p:nvSpPr>
          <p:cNvPr id="40963" name="Rectangle 6"/>
          <p:cNvSpPr>
            <a:spLocks noChangeArrowheads="1"/>
          </p:cNvSpPr>
          <p:nvPr/>
        </p:nvSpPr>
        <p:spPr bwMode="auto">
          <a:xfrm>
            <a:off x="0" y="24923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/>
              <a:t/>
            </a:r>
            <a:br>
              <a:rPr lang="ru-RU"/>
            </a:br>
            <a:endParaRPr lang="ru-RU"/>
          </a:p>
          <a:p>
            <a:pPr eaLnBrk="0" hangingPunct="0"/>
            <a:endParaRPr lang="ru-RU"/>
          </a:p>
        </p:txBody>
      </p:sp>
      <p:graphicFrame>
        <p:nvGraphicFramePr>
          <p:cNvPr id="10" name="Схема 9"/>
          <p:cNvGraphicFramePr/>
          <p:nvPr/>
        </p:nvGraphicFramePr>
        <p:xfrm>
          <a:off x="179512" y="944724"/>
          <a:ext cx="8712968" cy="5913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/>
        </p:nvGraphicFramePr>
        <p:xfrm>
          <a:off x="179512" y="1520788"/>
          <a:ext cx="8964488" cy="50923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1987" name="Прямоугольник 8"/>
          <p:cNvSpPr>
            <a:spLocks noChangeArrowheads="1"/>
          </p:cNvSpPr>
          <p:nvPr/>
        </p:nvSpPr>
        <p:spPr bwMode="auto">
          <a:xfrm>
            <a:off x="250825" y="441325"/>
            <a:ext cx="87503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Эффективное внедрение идей здорового образа жизни в педагогическую практику</a:t>
            </a:r>
            <a:endParaRPr lang="ru-RU" sz="2800">
              <a:solidFill>
                <a:srgbClr val="33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215516" y="1727225"/>
            <a:ext cx="8928484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800" b="1" cap="all" dirty="0">
                <a:ln w="0"/>
                <a:solidFill>
                  <a:schemeClr val="bg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Times New Roman" pitchFamily="18" charset="0"/>
                <a:cs typeface="Arial" pitchFamily="34" charset="0"/>
              </a:rPr>
              <a:t>О каких принципах </a:t>
            </a:r>
            <a:r>
              <a:rPr lang="ru-RU" sz="4800" b="1" cap="all" dirty="0" err="1">
                <a:ln w="0"/>
                <a:solidFill>
                  <a:schemeClr val="bg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Times New Roman" pitchFamily="18" charset="0"/>
                <a:cs typeface="Arial" pitchFamily="34" charset="0"/>
              </a:rPr>
              <a:t>здоровьесберегающей</a:t>
            </a:r>
            <a:r>
              <a:rPr lang="ru-RU" sz="4800" b="1" cap="all" dirty="0">
                <a:ln w="0"/>
                <a:solidFill>
                  <a:schemeClr val="bg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Times New Roman" pitchFamily="18" charset="0"/>
                <a:cs typeface="Arial" pitchFamily="34" charset="0"/>
              </a:rPr>
              <a:t> педагогики мы должны помнить?</a:t>
            </a:r>
            <a:endParaRPr lang="ru-RU" sz="6000" b="1" cap="all" dirty="0">
              <a:ln w="0"/>
              <a:solidFill>
                <a:schemeClr val="bg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009" name="Group 49"/>
          <p:cNvGraphicFramePr>
            <a:graphicFrameLocks noGrp="1"/>
          </p:cNvGraphicFramePr>
          <p:nvPr/>
        </p:nvGraphicFramePr>
        <p:xfrm>
          <a:off x="323850" y="800100"/>
          <a:ext cx="8569325" cy="731520"/>
        </p:xfrm>
        <a:graphic>
          <a:graphicData uri="http://schemas.openxmlformats.org/drawingml/2006/table">
            <a:tbl>
              <a:tblPr/>
              <a:tblGrid>
                <a:gridCol w="2012950"/>
                <a:gridCol w="6556375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Принцип 1.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навреди!</a:t>
                      </a:r>
                    </a:p>
                  </a:txBody>
                  <a:tcPr marL="63183" marR="631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допускать учащихся к состоянию переутомления.</a:t>
                      </a:r>
                    </a:p>
                  </a:txBody>
                  <a:tcPr marL="63183" marR="631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1011" name="Group 51"/>
          <p:cNvGraphicFramePr>
            <a:graphicFrameLocks noGrp="1"/>
          </p:cNvGraphicFramePr>
          <p:nvPr/>
        </p:nvGraphicFramePr>
        <p:xfrm>
          <a:off x="323850" y="1665288"/>
          <a:ext cx="8496300" cy="2560320"/>
        </p:xfrm>
        <a:graphic>
          <a:graphicData uri="http://schemas.openxmlformats.org/drawingml/2006/table">
            <a:tbl>
              <a:tblPr/>
              <a:tblGrid>
                <a:gridCol w="1995488"/>
                <a:gridCol w="6500812"/>
              </a:tblGrid>
              <a:tr h="911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Принцип 2.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Приоритет действенной заботы о здоровье учащихся и педагогов.</a:t>
                      </a:r>
                    </a:p>
                  </a:txBody>
                  <a:tcPr marL="63183" marR="631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>
                          <a:tab pos="100013" algn="l"/>
                        </a:tabLst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Проводится мониторинг здоровья учащихся -физического, психологического, духовно-нравственного.</a:t>
                      </a:r>
                    </a:p>
                  </a:txBody>
                  <a:tcPr marL="63183" marR="631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1012" name="Group 52"/>
          <p:cNvGraphicFramePr>
            <a:graphicFrameLocks noGrp="1"/>
          </p:cNvGraphicFramePr>
          <p:nvPr/>
        </p:nvGraphicFramePr>
        <p:xfrm>
          <a:off x="323850" y="4437063"/>
          <a:ext cx="8496300" cy="1463040"/>
        </p:xfrm>
        <a:graphic>
          <a:graphicData uri="http://schemas.openxmlformats.org/drawingml/2006/table">
            <a:tbl>
              <a:tblPr/>
              <a:tblGrid>
                <a:gridCol w="1995488"/>
                <a:gridCol w="6500812"/>
              </a:tblGrid>
              <a:tr h="674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Принцип 3.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Триединое представление о здоровье.</a:t>
                      </a:r>
                    </a:p>
                  </a:txBody>
                  <a:tcPr marL="63183" marR="631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забываем, что здоровье – это единство физического, психического и духовно-нравственного благополучия.</a:t>
                      </a:r>
                    </a:p>
                  </a:txBody>
                  <a:tcPr marL="63183" marR="631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99" name="Group 15"/>
          <p:cNvGraphicFramePr>
            <a:graphicFrameLocks noGrp="1"/>
          </p:cNvGraphicFramePr>
          <p:nvPr/>
        </p:nvGraphicFramePr>
        <p:xfrm>
          <a:off x="250825" y="981075"/>
          <a:ext cx="8569325" cy="5329238"/>
        </p:xfrm>
        <a:graphic>
          <a:graphicData uri="http://schemas.openxmlformats.org/drawingml/2006/table">
            <a:tbl>
              <a:tblPr/>
              <a:tblGrid>
                <a:gridCol w="2012950"/>
                <a:gridCol w="6556375"/>
              </a:tblGrid>
              <a:tr h="2422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Принцип 4.</a:t>
                      </a: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Непрерывность и преемственность.</a:t>
                      </a:r>
                    </a:p>
                  </a:txBody>
                  <a:tcPr marL="63183" marR="631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23825" algn="l"/>
                        </a:tabLst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Здоровьесберегающая работа проводится в школе каждый день и на каждом уроке. Знакомить учащихся с опытом и традициями предыдущих поколений по сохранению здоровья нации.           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23825" algn="l"/>
                        </a:tabLst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Преподавание с учетом межпредметных связей.</a:t>
                      </a:r>
                    </a:p>
                  </a:txBody>
                  <a:tcPr marL="63183" marR="631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6713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Принцип 5.</a:t>
                      </a: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Субъект-субъектное взаимоотношение с учащимися.</a:t>
                      </a:r>
                    </a:p>
                  </a:txBody>
                  <a:tcPr marL="63183" marR="631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58750" algn="l"/>
                        </a:tabLst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Индивидуальный подход к каждому..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58750" algn="l"/>
                        </a:tabLst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Педагог – всегда пример.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58750" algn="l"/>
                        </a:tabLst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Вопросы здоровья обязательно рассматриваются на разных предметах (будь то русский язык или математика).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58750" algn="l"/>
                        </a:tabLst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У учащихся воспитана ответственность за свое здоровье .</a:t>
                      </a:r>
                    </a:p>
                  </a:txBody>
                  <a:tcPr marL="63183" marR="631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027" name="Group 19"/>
          <p:cNvGraphicFramePr>
            <a:graphicFrameLocks noGrp="1"/>
          </p:cNvGraphicFramePr>
          <p:nvPr/>
        </p:nvGraphicFramePr>
        <p:xfrm>
          <a:off x="250825" y="908050"/>
          <a:ext cx="8642350" cy="5486400"/>
        </p:xfrm>
        <a:graphic>
          <a:graphicData uri="http://schemas.openxmlformats.org/drawingml/2006/table">
            <a:tbl>
              <a:tblPr/>
              <a:tblGrid>
                <a:gridCol w="2030413"/>
                <a:gridCol w="6611937"/>
              </a:tblGrid>
              <a:tr h="401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Принцип 6.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Соответствие сознания и организации обучения возрастным особенностям учащихся.</a:t>
                      </a:r>
                    </a:p>
                  </a:txBody>
                  <a:tcPr marL="63183" marR="631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учебной нагрузки, уровень сложности изучаемого материала должны соответствовать индивидуальным возможностям учащихся.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профилактических мероприятий,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pitchFamily="18" charset="0"/>
                          <a:cs typeface="Times New Roman" pitchFamily="18" charset="0"/>
                        </a:rPr>
                        <a:t>сотрудничество с внешкольными организациями, с помощью которых необходимо вести просветительскую и коррекционную работу с учащимися.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Отдавать предпочтение позитивным подкреплениям (воздействиям), стараясь избегать негативные (т.е. запреты).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pitchFamily="18" charset="0"/>
                          <a:cs typeface="Times New Roman" pitchFamily="18" charset="0"/>
                        </a:rPr>
                        <a:t> Создавать комфортные условия для учебы, чтобы все уроки, внеклассные мероприятия рождали в каждом ребенке положительные эмоции, благотворно влияли на его здоровье.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Активные методы обучения приносят гораздо лучшие результаты.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Следить за организацией правильного питания школьников во время их пребывания в образовательном учреждении.</a:t>
                      </a:r>
                    </a:p>
                  </a:txBody>
                  <a:tcPr marL="63183" marR="631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054" name="Group 22"/>
          <p:cNvGraphicFramePr>
            <a:graphicFrameLocks noGrp="1"/>
          </p:cNvGraphicFramePr>
          <p:nvPr/>
        </p:nvGraphicFramePr>
        <p:xfrm>
          <a:off x="287338" y="1304925"/>
          <a:ext cx="8569325" cy="4876800"/>
        </p:xfrm>
        <a:graphic>
          <a:graphicData uri="http://schemas.openxmlformats.org/drawingml/2006/table">
            <a:tbl>
              <a:tblPr/>
              <a:tblGrid>
                <a:gridCol w="2014537"/>
                <a:gridCol w="6554788"/>
              </a:tblGrid>
              <a:tr h="2909888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Принцип 7.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Сочетание охранительной и тренирующей стратегии.</a:t>
                      </a:r>
                    </a:p>
                  </a:txBody>
                  <a:tcPr marL="63183" marR="631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58750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 учете индивидуальных особенностей и возможностей каждого учащегося подбирается такой уровень учебной нагрузки, который будет соответствовать тренирующему режиму и, следовательно, является охранительным, т.е. щадящим (ниже утомляющего). Для каждого ученика составлен оптимальный уровень нагрузки.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58750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забывать о формировании ответственности учащихся за свое здоровье. Способствовать ф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CYR" pitchFamily="18" charset="0"/>
                          <a:cs typeface="Times New Roman" pitchFamily="18" charset="0"/>
                        </a:rPr>
                        <a:t>ормированию собственного отношения учащихся к проблеме сохранения и защиты здоровья, культуры сохранения и совершенствования собственного здоровья.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183" marR="631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5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Принцип 8.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Контакт с родителями.</a:t>
                      </a:r>
                    </a:p>
                  </a:txBody>
                  <a:tcPr marL="63183" marR="631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Обязательно сотрудничать с родителями учащихся по вопросам сохранения и укрепления здоровья их детей.</a:t>
                      </a:r>
                    </a:p>
                  </a:txBody>
                  <a:tcPr marL="63183" marR="631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711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2" name="Picture 4" descr="C:\Users\NB505_0048\Desktop\imagesCAP3OLE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620713"/>
            <a:ext cx="3716338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3" name="Picture 5" descr="C:\Users\NB505_0048\Desktop\imagesCAJHW45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32025" y="2708275"/>
            <a:ext cx="3771900" cy="248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4" name="Picture 6" descr="C:\Users\NB505_0048\Desktop\mi-za-zdoroviy-obraz-jizn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6213" y="4184650"/>
            <a:ext cx="3656012" cy="250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6"/>
          <p:cNvSpPr>
            <a:spLocks noChangeArrowheads="1"/>
          </p:cNvSpPr>
          <p:nvPr/>
        </p:nvSpPr>
        <p:spPr bwMode="auto">
          <a:xfrm>
            <a:off x="4319588" y="692150"/>
            <a:ext cx="4572000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320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Так давайте же учить</a:t>
            </a:r>
          </a:p>
          <a:p>
            <a:pPr algn="r"/>
            <a:r>
              <a:rPr lang="ru-RU" sz="320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 и учиться помогать нашему организму</a:t>
            </a:r>
          </a:p>
          <a:p>
            <a:pPr algn="r"/>
            <a:r>
              <a:rPr lang="ru-RU" sz="320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 быть здоровым!</a:t>
            </a: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4" name="Group 3"/>
          <p:cNvGrpSpPr>
            <a:grpSpLocks/>
          </p:cNvGrpSpPr>
          <p:nvPr/>
        </p:nvGrpSpPr>
        <p:grpSpPr bwMode="auto">
          <a:xfrm>
            <a:off x="1663700" y="1690688"/>
            <a:ext cx="5226050" cy="762000"/>
            <a:chOff x="2062" y="1096"/>
            <a:chExt cx="8231" cy="1200"/>
          </a:xfrm>
        </p:grpSpPr>
        <p:sp>
          <p:nvSpPr>
            <p:cNvPr id="49178" name="AutoShape 4"/>
            <p:cNvSpPr>
              <a:spLocks noChangeArrowheads="1"/>
            </p:cNvSpPr>
            <p:nvPr/>
          </p:nvSpPr>
          <p:spPr bwMode="auto">
            <a:xfrm>
              <a:off x="2062" y="1096"/>
              <a:ext cx="8231" cy="1200"/>
            </a:xfrm>
            <a:prstGeom prst="roundRect">
              <a:avLst>
                <a:gd name="adj" fmla="val 16667"/>
              </a:avLst>
            </a:prstGeom>
            <a:solidFill>
              <a:srgbClr val="8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102047" tIns="51024" rIns="102047" bIns="51024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460805" name="Text Box 5"/>
            <p:cNvSpPr txBox="1">
              <a:spLocks noChangeArrowheads="1"/>
            </p:cNvSpPr>
            <p:nvPr/>
          </p:nvSpPr>
          <p:spPr bwMode="auto">
            <a:xfrm>
              <a:off x="3292" y="1211"/>
              <a:ext cx="6436" cy="840"/>
            </a:xfrm>
            <a:prstGeom prst="rect">
              <a:avLst/>
            </a:prstGeom>
            <a:gradFill rotWithShape="1">
              <a:gsLst>
                <a:gs pos="0">
                  <a:schemeClr val="accent2"/>
                </a:gs>
                <a:gs pos="50000">
                  <a:srgbClr val="FFFFCC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lIns="102047" tIns="51024" rIns="102047" bIns="51024">
              <a:spAutoFit/>
            </a:bodyPr>
            <a:lstStyle/>
            <a:p>
              <a:pPr defTabSz="914604">
                <a:spcAft>
                  <a:spcPts val="997"/>
                </a:spcAft>
                <a:defRPr/>
              </a:pPr>
              <a:r>
                <a:rPr lang="ru-RU" sz="2800" dirty="0">
                  <a:solidFill>
                    <a:srgbClr val="800000"/>
                  </a:solidFill>
                  <a:latin typeface="Times New Roman" pitchFamily="18" charset="0"/>
                </a:rPr>
                <a:t>Распространение опыта</a:t>
              </a:r>
              <a:endParaRPr lang="ru-RU" dirty="0">
                <a:solidFill>
                  <a:srgbClr val="800000"/>
                </a:solidFill>
              </a:endParaRPr>
            </a:p>
          </p:txBody>
        </p:sp>
      </p:grpSp>
      <p:grpSp>
        <p:nvGrpSpPr>
          <p:cNvPr id="49155" name="Group 6"/>
          <p:cNvGrpSpPr>
            <a:grpSpLocks/>
          </p:cNvGrpSpPr>
          <p:nvPr/>
        </p:nvGrpSpPr>
        <p:grpSpPr bwMode="auto">
          <a:xfrm>
            <a:off x="242888" y="3494088"/>
            <a:ext cx="1901825" cy="823912"/>
            <a:chOff x="1341" y="4491"/>
            <a:chExt cx="2717" cy="994"/>
          </a:xfrm>
        </p:grpSpPr>
        <p:sp>
          <p:nvSpPr>
            <p:cNvPr id="460807" name="AutoShape 7"/>
            <p:cNvSpPr>
              <a:spLocks noChangeArrowheads="1"/>
            </p:cNvSpPr>
            <p:nvPr/>
          </p:nvSpPr>
          <p:spPr bwMode="auto">
            <a:xfrm>
              <a:off x="1357" y="4491"/>
              <a:ext cx="2701" cy="99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2"/>
                </a:gs>
                <a:gs pos="50000">
                  <a:srgbClr val="FFFFCC"/>
                </a:gs>
                <a:gs pos="100000">
                  <a:schemeClr val="accent2"/>
                </a:gs>
              </a:gsLst>
              <a:lin ang="54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102047" tIns="51024" rIns="102047" bIns="51024"/>
            <a:lstStyle/>
            <a:p>
              <a:pPr defTabSz="914604">
                <a:defRPr/>
              </a:pPr>
              <a:endParaRPr lang="ru-RU" dirty="0">
                <a:latin typeface="Calibri" pitchFamily="34" charset="0"/>
              </a:endParaRPr>
            </a:p>
          </p:txBody>
        </p:sp>
        <p:sp>
          <p:nvSpPr>
            <p:cNvPr id="49177" name="Text Box 8"/>
            <p:cNvSpPr txBox="1">
              <a:spLocks noChangeArrowheads="1"/>
            </p:cNvSpPr>
            <p:nvPr/>
          </p:nvSpPr>
          <p:spPr bwMode="auto">
            <a:xfrm>
              <a:off x="1341" y="4666"/>
              <a:ext cx="2699" cy="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2047" tIns="51024" rIns="102047" bIns="51024">
              <a:spAutoFit/>
            </a:bodyPr>
            <a:lstStyle/>
            <a:p>
              <a:pPr algn="ctr">
                <a:spcAft>
                  <a:spcPts val="1000"/>
                </a:spcAft>
              </a:pPr>
              <a:r>
                <a:rPr lang="ru-RU" sz="2200">
                  <a:latin typeface="Times New Roman" pitchFamily="18" charset="0"/>
                </a:rPr>
                <a:t>Конкурсы</a:t>
              </a:r>
            </a:p>
          </p:txBody>
        </p:sp>
      </p:grpSp>
      <p:cxnSp>
        <p:nvCxnSpPr>
          <p:cNvPr id="49156" name="Прямая со стрелкой 37"/>
          <p:cNvCxnSpPr>
            <a:cxnSpLocks noChangeShapeType="1"/>
          </p:cNvCxnSpPr>
          <p:nvPr/>
        </p:nvCxnSpPr>
        <p:spPr bwMode="auto">
          <a:xfrm flipH="1">
            <a:off x="1406525" y="2462213"/>
            <a:ext cx="1993900" cy="966787"/>
          </a:xfrm>
          <a:prstGeom prst="straightConnector1">
            <a:avLst/>
          </a:prstGeom>
          <a:noFill/>
          <a:ln w="25400" algn="ctr">
            <a:solidFill>
              <a:srgbClr val="17375E"/>
            </a:solidFill>
            <a:round/>
            <a:headEnd/>
            <a:tailEnd type="stealth" w="med" len="lg"/>
          </a:ln>
        </p:spPr>
      </p:cxnSp>
      <p:cxnSp>
        <p:nvCxnSpPr>
          <p:cNvPr id="49157" name="Прямая со стрелкой 39"/>
          <p:cNvCxnSpPr>
            <a:cxnSpLocks noChangeShapeType="1"/>
          </p:cNvCxnSpPr>
          <p:nvPr/>
        </p:nvCxnSpPr>
        <p:spPr bwMode="auto">
          <a:xfrm flipH="1">
            <a:off x="2439988" y="2462213"/>
            <a:ext cx="1543050" cy="2255837"/>
          </a:xfrm>
          <a:prstGeom prst="straightConnector1">
            <a:avLst/>
          </a:prstGeom>
          <a:noFill/>
          <a:ln w="25400" algn="ctr">
            <a:solidFill>
              <a:srgbClr val="17375E"/>
            </a:solidFill>
            <a:round/>
            <a:headEnd/>
            <a:tailEnd type="stealth" w="med" len="lg"/>
          </a:ln>
        </p:spPr>
      </p:cxnSp>
      <p:cxnSp>
        <p:nvCxnSpPr>
          <p:cNvPr id="49158" name="Прямая со стрелкой 41"/>
          <p:cNvCxnSpPr>
            <a:cxnSpLocks noChangeShapeType="1"/>
          </p:cNvCxnSpPr>
          <p:nvPr/>
        </p:nvCxnSpPr>
        <p:spPr bwMode="auto">
          <a:xfrm flipH="1">
            <a:off x="4313238" y="2462213"/>
            <a:ext cx="65087" cy="2963862"/>
          </a:xfrm>
          <a:prstGeom prst="straightConnector1">
            <a:avLst/>
          </a:prstGeom>
          <a:noFill/>
          <a:ln w="25400" algn="ctr">
            <a:solidFill>
              <a:srgbClr val="17375E"/>
            </a:solidFill>
            <a:round/>
            <a:headEnd/>
            <a:tailEnd type="stealth" w="med" len="lg"/>
          </a:ln>
        </p:spPr>
      </p:cxnSp>
      <p:cxnSp>
        <p:nvCxnSpPr>
          <p:cNvPr id="49159" name="Прямая со стрелкой 47"/>
          <p:cNvCxnSpPr>
            <a:cxnSpLocks noChangeShapeType="1"/>
          </p:cNvCxnSpPr>
          <p:nvPr/>
        </p:nvCxnSpPr>
        <p:spPr bwMode="auto">
          <a:xfrm>
            <a:off x="4765675" y="2398713"/>
            <a:ext cx="2003425" cy="2252662"/>
          </a:xfrm>
          <a:prstGeom prst="straightConnector1">
            <a:avLst/>
          </a:prstGeom>
          <a:noFill/>
          <a:ln w="25400" algn="ctr">
            <a:solidFill>
              <a:srgbClr val="17375E"/>
            </a:solidFill>
            <a:round/>
            <a:headEnd/>
            <a:tailEnd type="stealth" w="med" len="lg"/>
          </a:ln>
        </p:spPr>
      </p:cxnSp>
      <p:cxnSp>
        <p:nvCxnSpPr>
          <p:cNvPr id="51" name="Прямая со стрелкой 50"/>
          <p:cNvCxnSpPr/>
          <p:nvPr/>
        </p:nvCxnSpPr>
        <p:spPr>
          <a:xfrm>
            <a:off x="5476875" y="2462213"/>
            <a:ext cx="2133600" cy="966787"/>
          </a:xfrm>
          <a:prstGeom prst="straightConnector1">
            <a:avLst/>
          </a:prstGeom>
          <a:ln w="25400">
            <a:solidFill>
              <a:schemeClr val="tx2">
                <a:lumMod val="75000"/>
              </a:schemeClr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161" name="Picture 34" descr="school10-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596900"/>
            <a:ext cx="1408113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9162" name="Group 6"/>
          <p:cNvGrpSpPr>
            <a:grpSpLocks/>
          </p:cNvGrpSpPr>
          <p:nvPr/>
        </p:nvGrpSpPr>
        <p:grpSpPr bwMode="auto">
          <a:xfrm>
            <a:off x="1082675" y="4845050"/>
            <a:ext cx="1903413" cy="925513"/>
            <a:chOff x="1341" y="4491"/>
            <a:chExt cx="2717" cy="1115"/>
          </a:xfrm>
        </p:grpSpPr>
        <p:sp>
          <p:nvSpPr>
            <p:cNvPr id="460836" name="AutoShape 7"/>
            <p:cNvSpPr>
              <a:spLocks noChangeArrowheads="1"/>
            </p:cNvSpPr>
            <p:nvPr/>
          </p:nvSpPr>
          <p:spPr bwMode="auto">
            <a:xfrm>
              <a:off x="1359" y="4491"/>
              <a:ext cx="2699" cy="99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2"/>
                </a:gs>
                <a:gs pos="50000">
                  <a:srgbClr val="FFFFCC"/>
                </a:gs>
                <a:gs pos="100000">
                  <a:schemeClr val="accent2"/>
                </a:gs>
              </a:gsLst>
              <a:lin ang="54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102047" tIns="51024" rIns="102047" bIns="51024"/>
            <a:lstStyle/>
            <a:p>
              <a:pPr defTabSz="914604">
                <a:defRPr/>
              </a:pPr>
              <a:endParaRPr lang="ru-RU" dirty="0">
                <a:latin typeface="Calibri" pitchFamily="34" charset="0"/>
              </a:endParaRPr>
            </a:p>
          </p:txBody>
        </p:sp>
        <p:sp>
          <p:nvSpPr>
            <p:cNvPr id="49175" name="Text Box 8"/>
            <p:cNvSpPr txBox="1">
              <a:spLocks noChangeArrowheads="1"/>
            </p:cNvSpPr>
            <p:nvPr/>
          </p:nvSpPr>
          <p:spPr bwMode="auto">
            <a:xfrm>
              <a:off x="1341" y="4666"/>
              <a:ext cx="2699" cy="9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2047" tIns="51024" rIns="102047" bIns="51024">
              <a:spAutoFit/>
            </a:bodyPr>
            <a:lstStyle/>
            <a:p>
              <a:pPr algn="ctr">
                <a:spcAft>
                  <a:spcPts val="1000"/>
                </a:spcAft>
              </a:pPr>
              <a:r>
                <a:rPr lang="ru-RU" sz="2200">
                  <a:latin typeface="Times New Roman" pitchFamily="18" charset="0"/>
                </a:rPr>
                <a:t>Школьное МО</a:t>
              </a:r>
            </a:p>
          </p:txBody>
        </p:sp>
      </p:grpSp>
      <p:grpSp>
        <p:nvGrpSpPr>
          <p:cNvPr id="49163" name="Group 6"/>
          <p:cNvGrpSpPr>
            <a:grpSpLocks/>
          </p:cNvGrpSpPr>
          <p:nvPr/>
        </p:nvGrpSpPr>
        <p:grpSpPr bwMode="auto">
          <a:xfrm>
            <a:off x="3279775" y="5489575"/>
            <a:ext cx="1903413" cy="825500"/>
            <a:chOff x="1341" y="4491"/>
            <a:chExt cx="2717" cy="994"/>
          </a:xfrm>
        </p:grpSpPr>
        <p:sp>
          <p:nvSpPr>
            <p:cNvPr id="460839" name="AutoShape 7"/>
            <p:cNvSpPr>
              <a:spLocks noChangeArrowheads="1"/>
            </p:cNvSpPr>
            <p:nvPr/>
          </p:nvSpPr>
          <p:spPr bwMode="auto">
            <a:xfrm>
              <a:off x="1359" y="4491"/>
              <a:ext cx="2699" cy="99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2"/>
                </a:gs>
                <a:gs pos="50000">
                  <a:srgbClr val="FFFFCC"/>
                </a:gs>
                <a:gs pos="100000">
                  <a:schemeClr val="accent2"/>
                </a:gs>
              </a:gsLst>
              <a:lin ang="54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102047" tIns="51024" rIns="102047" bIns="51024"/>
            <a:lstStyle/>
            <a:p>
              <a:pPr defTabSz="914604">
                <a:defRPr/>
              </a:pPr>
              <a:endParaRPr lang="ru-RU" dirty="0">
                <a:latin typeface="Calibri" pitchFamily="34" charset="0"/>
              </a:endParaRPr>
            </a:p>
          </p:txBody>
        </p:sp>
        <p:sp>
          <p:nvSpPr>
            <p:cNvPr id="49173" name="Text Box 8"/>
            <p:cNvSpPr txBox="1">
              <a:spLocks noChangeArrowheads="1"/>
            </p:cNvSpPr>
            <p:nvPr/>
          </p:nvSpPr>
          <p:spPr bwMode="auto">
            <a:xfrm>
              <a:off x="1341" y="4666"/>
              <a:ext cx="2699" cy="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2047" tIns="51024" rIns="102047" bIns="51024">
              <a:spAutoFit/>
            </a:bodyPr>
            <a:lstStyle/>
            <a:p>
              <a:pPr algn="ctr">
                <a:spcAft>
                  <a:spcPts val="1000"/>
                </a:spcAft>
              </a:pPr>
              <a:endParaRPr lang="ru-RU" sz="2200">
                <a:latin typeface="Times New Roman" pitchFamily="18" charset="0"/>
              </a:endParaRPr>
            </a:p>
          </p:txBody>
        </p:sp>
      </p:grpSp>
      <p:sp>
        <p:nvSpPr>
          <p:cNvPr id="49164" name="Rectangle 41"/>
          <p:cNvSpPr>
            <a:spLocks noChangeArrowheads="1"/>
          </p:cNvSpPr>
          <p:nvPr/>
        </p:nvSpPr>
        <p:spPr bwMode="auto">
          <a:xfrm>
            <a:off x="3344863" y="5553075"/>
            <a:ext cx="1703387" cy="63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921" tIns="40961" rIns="81921" bIns="40961">
            <a:spAutoFit/>
          </a:bodyPr>
          <a:lstStyle/>
          <a:p>
            <a:r>
              <a:rPr lang="ru-RU"/>
              <a:t>Выступление </a:t>
            </a:r>
          </a:p>
          <a:p>
            <a:r>
              <a:rPr lang="ru-RU"/>
              <a:t>на педсоветах</a:t>
            </a:r>
          </a:p>
        </p:txBody>
      </p:sp>
      <p:grpSp>
        <p:nvGrpSpPr>
          <p:cNvPr id="49165" name="Group 6"/>
          <p:cNvGrpSpPr>
            <a:grpSpLocks/>
          </p:cNvGrpSpPr>
          <p:nvPr/>
        </p:nvGrpSpPr>
        <p:grpSpPr bwMode="auto">
          <a:xfrm>
            <a:off x="5929313" y="4781550"/>
            <a:ext cx="1903412" cy="823913"/>
            <a:chOff x="1341" y="4491"/>
            <a:chExt cx="2717" cy="994"/>
          </a:xfrm>
        </p:grpSpPr>
        <p:sp>
          <p:nvSpPr>
            <p:cNvPr id="460844" name="AutoShape 7"/>
            <p:cNvSpPr>
              <a:spLocks noChangeArrowheads="1"/>
            </p:cNvSpPr>
            <p:nvPr/>
          </p:nvSpPr>
          <p:spPr bwMode="auto">
            <a:xfrm>
              <a:off x="1359" y="4491"/>
              <a:ext cx="2699" cy="99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2"/>
                </a:gs>
                <a:gs pos="50000">
                  <a:srgbClr val="FFFFCC"/>
                </a:gs>
                <a:gs pos="100000">
                  <a:schemeClr val="accent2"/>
                </a:gs>
              </a:gsLst>
              <a:lin ang="54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102047" tIns="51024" rIns="102047" bIns="51024"/>
            <a:lstStyle/>
            <a:p>
              <a:pPr defTabSz="914604">
                <a:defRPr/>
              </a:pPr>
              <a:endParaRPr lang="ru-RU" dirty="0">
                <a:latin typeface="Calibri" pitchFamily="34" charset="0"/>
              </a:endParaRPr>
            </a:p>
          </p:txBody>
        </p:sp>
        <p:sp>
          <p:nvSpPr>
            <p:cNvPr id="49171" name="Text Box 8"/>
            <p:cNvSpPr txBox="1">
              <a:spLocks noChangeArrowheads="1"/>
            </p:cNvSpPr>
            <p:nvPr/>
          </p:nvSpPr>
          <p:spPr bwMode="auto">
            <a:xfrm>
              <a:off x="1341" y="4666"/>
              <a:ext cx="2699" cy="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2047" tIns="51024" rIns="102047" bIns="51024">
              <a:spAutoFit/>
            </a:bodyPr>
            <a:lstStyle/>
            <a:p>
              <a:pPr algn="ctr">
                <a:spcAft>
                  <a:spcPts val="1000"/>
                </a:spcAft>
              </a:pPr>
              <a:endParaRPr lang="ru-RU" sz="2200">
                <a:latin typeface="Times New Roman" pitchFamily="18" charset="0"/>
              </a:endParaRPr>
            </a:p>
          </p:txBody>
        </p:sp>
      </p:grpSp>
      <p:grpSp>
        <p:nvGrpSpPr>
          <p:cNvPr id="49166" name="Group 6"/>
          <p:cNvGrpSpPr>
            <a:grpSpLocks/>
          </p:cNvGrpSpPr>
          <p:nvPr/>
        </p:nvGrpSpPr>
        <p:grpSpPr bwMode="auto">
          <a:xfrm>
            <a:off x="7027863" y="3494088"/>
            <a:ext cx="1901825" cy="863600"/>
            <a:chOff x="1341" y="4491"/>
            <a:chExt cx="2717" cy="1041"/>
          </a:xfrm>
        </p:grpSpPr>
        <p:sp>
          <p:nvSpPr>
            <p:cNvPr id="460847" name="AutoShape 7"/>
            <p:cNvSpPr>
              <a:spLocks noChangeArrowheads="1"/>
            </p:cNvSpPr>
            <p:nvPr/>
          </p:nvSpPr>
          <p:spPr bwMode="auto">
            <a:xfrm>
              <a:off x="1357" y="4491"/>
              <a:ext cx="2701" cy="99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2"/>
                </a:gs>
                <a:gs pos="50000">
                  <a:srgbClr val="FFFFCC"/>
                </a:gs>
                <a:gs pos="100000">
                  <a:schemeClr val="accent2"/>
                </a:gs>
              </a:gsLst>
              <a:lin ang="54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102047" tIns="51024" rIns="102047" bIns="51024"/>
            <a:lstStyle/>
            <a:p>
              <a:pPr defTabSz="914604">
                <a:defRPr/>
              </a:pPr>
              <a:endParaRPr lang="ru-RU" dirty="0">
                <a:latin typeface="Calibri" pitchFamily="34" charset="0"/>
              </a:endParaRPr>
            </a:p>
          </p:txBody>
        </p:sp>
        <p:sp>
          <p:nvSpPr>
            <p:cNvPr id="49169" name="Text Box 8"/>
            <p:cNvSpPr txBox="1">
              <a:spLocks noChangeArrowheads="1"/>
            </p:cNvSpPr>
            <p:nvPr/>
          </p:nvSpPr>
          <p:spPr bwMode="auto">
            <a:xfrm>
              <a:off x="1341" y="4666"/>
              <a:ext cx="2699" cy="8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2047" tIns="51024" rIns="102047" bIns="51024">
              <a:spAutoFit/>
            </a:bodyPr>
            <a:lstStyle/>
            <a:p>
              <a:pPr algn="ctr"/>
              <a:r>
                <a:rPr lang="ru-RU"/>
                <a:t>Фестивали</a:t>
              </a:r>
            </a:p>
            <a:p>
              <a:pPr algn="ctr">
                <a:spcAft>
                  <a:spcPts val="1000"/>
                </a:spcAft>
              </a:pPr>
              <a:endParaRPr lang="ru-RU" sz="2200">
                <a:latin typeface="Times New Roman" pitchFamily="18" charset="0"/>
              </a:endParaRPr>
            </a:p>
          </p:txBody>
        </p:sp>
      </p:grpSp>
      <p:sp>
        <p:nvSpPr>
          <p:cNvPr id="49167" name="Rectangle 49"/>
          <p:cNvSpPr>
            <a:spLocks noChangeArrowheads="1"/>
          </p:cNvSpPr>
          <p:nvPr/>
        </p:nvSpPr>
        <p:spPr bwMode="auto">
          <a:xfrm>
            <a:off x="6251575" y="4845050"/>
            <a:ext cx="1511300" cy="63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921" tIns="40961" rIns="81921" bIns="40961">
            <a:spAutoFit/>
          </a:bodyPr>
          <a:lstStyle/>
          <a:p>
            <a:r>
              <a:rPr lang="ru-RU"/>
              <a:t>Районные</a:t>
            </a:r>
          </a:p>
          <a:p>
            <a:r>
              <a:rPr lang="ru-RU"/>
              <a:t>семинары</a:t>
            </a:r>
          </a:p>
        </p:txBody>
      </p:sp>
    </p:spTree>
  </p:cSld>
  <p:clrMapOvr>
    <a:masterClrMapping/>
  </p:clrMapOvr>
  <p:transition advClick="0">
    <p:push dir="u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D:\ФОТО\IMG_37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50529" y="1928802"/>
            <a:ext cx="4893471" cy="3262314"/>
          </a:xfrm>
          <a:prstGeom prst="rect">
            <a:avLst/>
          </a:prstGeom>
          <a:noFill/>
        </p:spPr>
      </p:pic>
      <p:pic>
        <p:nvPicPr>
          <p:cNvPr id="100355" name="Picture 3" descr="D:\ФОТО\IMG_37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24250"/>
            <a:ext cx="4429124" cy="2952749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500166" y="642918"/>
            <a:ext cx="56674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/>
              <a:t>Всероссийский слет учителей </a:t>
            </a:r>
          </a:p>
          <a:p>
            <a:r>
              <a:rPr lang="ru-RU" sz="2400" b="1" i="1" dirty="0" smtClean="0"/>
              <a:t>физической культуры  в Сочи 2011</a:t>
            </a:r>
            <a:endParaRPr lang="ru-RU" sz="2400" b="1" i="1" dirty="0"/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D:\ФОТО\IMG_60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1428736"/>
            <a:ext cx="6929454" cy="4619636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9532" y="440668"/>
            <a:ext cx="8784468" cy="193899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cap="all" dirty="0">
                <a:ln w="0"/>
                <a:solidFill>
                  <a:schemeClr val="bg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+mn-lt"/>
                <a:cs typeface="Times New Roman" pitchFamily="18" charset="0"/>
              </a:rPr>
              <a:t>Спасибо за внимание !</a:t>
            </a:r>
            <a:endParaRPr lang="ru-RU" sz="6000" b="1" cap="all" dirty="0">
              <a:ln w="0"/>
              <a:solidFill>
                <a:schemeClr val="bg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+mn-lt"/>
              <a:cs typeface="+mn-cs"/>
            </a:endParaRPr>
          </a:p>
        </p:txBody>
      </p:sp>
      <p:pic>
        <p:nvPicPr>
          <p:cNvPr id="50179" name="Picture 3" descr="C:\Users\NB505_0048\Desktop\imagesCAZE1ZM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3825" y="2673350"/>
            <a:ext cx="3671888" cy="383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колова Алла БОрисовна г. Санкт-Петербург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Соколова Алла БОрисовна г. Санкт-Петербург</Template>
  <TotalTime>157</TotalTime>
  <Words>1618</Words>
  <Application>Microsoft Office PowerPoint</Application>
  <PresentationFormat>Экран (4:3)</PresentationFormat>
  <Paragraphs>362</Paragraphs>
  <Slides>42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42</vt:i4>
      </vt:variant>
    </vt:vector>
  </HeadingPairs>
  <TitlesOfParts>
    <vt:vector size="44" baseType="lpstr">
      <vt:lpstr>Соколова Алла БОрисовна г. Санкт-Петербург</vt:lpstr>
      <vt:lpstr>Аспект</vt:lpstr>
      <vt:lpstr>Разрешите представиться!</vt:lpstr>
      <vt:lpstr>Здоровьесберегающие образовательные технологии в работе учителей физической культуры</vt:lpstr>
      <vt:lpstr>Слайд 3</vt:lpstr>
      <vt:lpstr>Уважительное отношение  к своему здоровью </vt:lpstr>
      <vt:lpstr>Слайд 5</vt:lpstr>
      <vt:lpstr>Слайд 6</vt:lpstr>
      <vt:lpstr>Слайд 7</vt:lpstr>
      <vt:lpstr>Здоровьесберегающие образовательные технологии обучения в школе 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Разрешите представиться!</dc:title>
  <dc:creator>Давлетшина Гульназ</dc:creator>
  <cp:lastModifiedBy>qwer</cp:lastModifiedBy>
  <cp:revision>15</cp:revision>
  <dcterms:created xsi:type="dcterms:W3CDTF">2011-11-23T08:48:25Z</dcterms:created>
  <dcterms:modified xsi:type="dcterms:W3CDTF">2011-11-24T15:35:01Z</dcterms:modified>
</cp:coreProperties>
</file>